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91" r:id="rId5"/>
    <p:sldId id="402" r:id="rId6"/>
    <p:sldId id="437" r:id="rId7"/>
    <p:sldId id="263" r:id="rId8"/>
    <p:sldId id="438" r:id="rId9"/>
    <p:sldId id="274" r:id="rId10"/>
    <p:sldId id="294" r:id="rId11"/>
    <p:sldId id="286" r:id="rId12"/>
    <p:sldId id="300" r:id="rId13"/>
    <p:sldId id="259" r:id="rId14"/>
    <p:sldId id="295" r:id="rId15"/>
    <p:sldId id="273" r:id="rId16"/>
    <p:sldId id="275" r:id="rId17"/>
    <p:sldId id="305" r:id="rId18"/>
    <p:sldId id="276" r:id="rId19"/>
    <p:sldId id="309" r:id="rId20"/>
    <p:sldId id="278" r:id="rId21"/>
    <p:sldId id="298" r:id="rId22"/>
    <p:sldId id="299" r:id="rId23"/>
    <p:sldId id="313" r:id="rId24"/>
    <p:sldId id="301" r:id="rId25"/>
    <p:sldId id="281" r:id="rId26"/>
    <p:sldId id="317" r:id="rId27"/>
    <p:sldId id="316" r:id="rId28"/>
    <p:sldId id="318" r:id="rId29"/>
    <p:sldId id="319" r:id="rId30"/>
    <p:sldId id="290" r:id="rId31"/>
    <p:sldId id="293" r:id="rId32"/>
    <p:sldId id="320" r:id="rId33"/>
    <p:sldId id="302" r:id="rId34"/>
    <p:sldId id="321" r:id="rId35"/>
    <p:sldId id="270" r:id="rId36"/>
    <p:sldId id="43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012" autoAdjust="0"/>
  </p:normalViewPr>
  <p:slideViewPr>
    <p:cSldViewPr>
      <p:cViewPr varScale="1">
        <p:scale>
          <a:sx n="52" d="100"/>
          <a:sy n="52" d="100"/>
        </p:scale>
        <p:origin x="1228" y="48"/>
      </p:cViewPr>
      <p:guideLst/>
    </p:cSldViewPr>
  </p:slideViewPr>
  <p:notesTextViewPr>
    <p:cViewPr>
      <p:scale>
        <a:sx n="1" d="1"/>
        <a:sy n="1" d="1"/>
      </p:scale>
      <p:origin x="0" y="-25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lagher, Vicky A CTR USN COMNAVPERSCOM MIL TN (USA)" userId="11f32b14-0284-44a9-82b6-d4dae0c9ebba" providerId="ADAL" clId="{D6362949-8DCE-4E06-9951-05047E9CC906}"/>
    <pc:docChg chg="modSld">
      <pc:chgData name="Gallagher, Vicky A CTR USN COMNAVPERSCOM MIL TN (USA)" userId="11f32b14-0284-44a9-82b6-d4dae0c9ebba" providerId="ADAL" clId="{D6362949-8DCE-4E06-9951-05047E9CC906}" dt="2025-12-10T14:07:00.984" v="2" actId="1076"/>
      <pc:docMkLst>
        <pc:docMk/>
      </pc:docMkLst>
      <pc:sldChg chg="modSp mod">
        <pc:chgData name="Gallagher, Vicky A CTR USN COMNAVPERSCOM MIL TN (USA)" userId="11f32b14-0284-44a9-82b6-d4dae0c9ebba" providerId="ADAL" clId="{D6362949-8DCE-4E06-9951-05047E9CC906}" dt="2025-12-10T14:06:02.765" v="0" actId="1076"/>
        <pc:sldMkLst>
          <pc:docMk/>
          <pc:sldMk cId="1932759548" sldId="259"/>
        </pc:sldMkLst>
        <pc:picChg chg="mod">
          <ac:chgData name="Gallagher, Vicky A CTR USN COMNAVPERSCOM MIL TN (USA)" userId="11f32b14-0284-44a9-82b6-d4dae0c9ebba" providerId="ADAL" clId="{D6362949-8DCE-4E06-9951-05047E9CC906}" dt="2025-12-10T14:06:02.765" v="0" actId="1076"/>
          <ac:picMkLst>
            <pc:docMk/>
            <pc:sldMk cId="1932759548" sldId="259"/>
            <ac:picMk id="11" creationId="{9FECF96B-8FCA-EB16-9A4C-FFC14F082482}"/>
          </ac:picMkLst>
        </pc:picChg>
      </pc:sldChg>
      <pc:sldChg chg="modSp mod">
        <pc:chgData name="Gallagher, Vicky A CTR USN COMNAVPERSCOM MIL TN (USA)" userId="11f32b14-0284-44a9-82b6-d4dae0c9ebba" providerId="ADAL" clId="{D6362949-8DCE-4E06-9951-05047E9CC906}" dt="2025-12-10T14:07:00.984" v="2" actId="1076"/>
        <pc:sldMkLst>
          <pc:docMk/>
          <pc:sldMk cId="239831296" sldId="276"/>
        </pc:sldMkLst>
        <pc:picChg chg="mod">
          <ac:chgData name="Gallagher, Vicky A CTR USN COMNAVPERSCOM MIL TN (USA)" userId="11f32b14-0284-44a9-82b6-d4dae0c9ebba" providerId="ADAL" clId="{D6362949-8DCE-4E06-9951-05047E9CC906}" dt="2025-12-10T14:07:00.984" v="2" actId="1076"/>
          <ac:picMkLst>
            <pc:docMk/>
            <pc:sldMk cId="239831296" sldId="276"/>
            <ac:picMk id="8" creationId="{EB7AF888-653D-FDBA-244C-77DBFDC1A11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4C295C-2D19-4FF1-BF0D-FD2388BD34A7}" type="doc">
      <dgm:prSet loTypeId="urn:microsoft.com/office/officeart/2005/8/layout/cycle3" loCatId="cycle" qsTypeId="urn:microsoft.com/office/officeart/2005/8/quickstyle/simple1" qsCatId="simple" csTypeId="urn:microsoft.com/office/officeart/2005/8/colors/accent0_2" csCatId="mainScheme" phldr="1"/>
      <dgm:spPr/>
      <dgm:t>
        <a:bodyPr/>
        <a:lstStyle/>
        <a:p>
          <a:endParaRPr lang="en-US"/>
        </a:p>
      </dgm:t>
    </dgm:pt>
    <dgm:pt modelId="{FC32DBBB-3212-4CF1-A063-9235184B6D02}">
      <dgm:prSet phldrT="[Text]" phldr="0"/>
      <dgm:spPr/>
      <dgm:t>
        <a:bodyPr/>
        <a:lstStyle/>
        <a:p>
          <a:pPr rtl="0"/>
          <a:r>
            <a:rPr lang="en-US" dirty="0">
              <a:latin typeface="Rockwell"/>
            </a:rPr>
            <a:t>Assists in developing a highly adaptable force</a:t>
          </a:r>
        </a:p>
      </dgm:t>
    </dgm:pt>
    <dgm:pt modelId="{6B1C157A-0A41-411C-876A-25632AEA3BA5}" type="parTrans" cxnId="{A0D30810-4A1C-463B-9204-C483C7E6FA39}">
      <dgm:prSet/>
      <dgm:spPr/>
      <dgm:t>
        <a:bodyPr/>
        <a:lstStyle/>
        <a:p>
          <a:endParaRPr lang="en-US"/>
        </a:p>
      </dgm:t>
    </dgm:pt>
    <dgm:pt modelId="{2B4BA0A8-34D9-4931-8339-4C71BD94BAB9}" type="sibTrans" cxnId="{A0D30810-4A1C-463B-9204-C483C7E6FA39}">
      <dgm:prSet/>
      <dgm:spPr/>
      <dgm:t>
        <a:bodyPr/>
        <a:lstStyle/>
        <a:p>
          <a:endParaRPr lang="en-US"/>
        </a:p>
      </dgm:t>
    </dgm:pt>
    <dgm:pt modelId="{A5AB4731-5B25-4F9F-8339-C6AA467CA5DC}">
      <dgm:prSet phldrT="[Text]" phldr="0"/>
      <dgm:spPr/>
      <dgm:t>
        <a:bodyPr/>
        <a:lstStyle/>
        <a:p>
          <a:pPr rtl="0"/>
          <a:r>
            <a:rPr lang="en-US" dirty="0">
              <a:latin typeface="Rockwell"/>
            </a:rPr>
            <a:t>Enables career-long planning</a:t>
          </a:r>
        </a:p>
      </dgm:t>
    </dgm:pt>
    <dgm:pt modelId="{7973A5E6-1E41-455A-AA65-2A3184B98456}" type="parTrans" cxnId="{C84CD38E-99EF-4C5C-91D4-415633E11550}">
      <dgm:prSet/>
      <dgm:spPr/>
      <dgm:t>
        <a:bodyPr/>
        <a:lstStyle/>
        <a:p>
          <a:endParaRPr lang="en-US"/>
        </a:p>
      </dgm:t>
    </dgm:pt>
    <dgm:pt modelId="{0F92BF4C-BFAC-47AF-89FE-3BF558BEE9FA}" type="sibTrans" cxnId="{C84CD38E-99EF-4C5C-91D4-415633E11550}">
      <dgm:prSet/>
      <dgm:spPr/>
      <dgm:t>
        <a:bodyPr/>
        <a:lstStyle/>
        <a:p>
          <a:endParaRPr lang="en-US"/>
        </a:p>
      </dgm:t>
    </dgm:pt>
    <dgm:pt modelId="{47481A6E-BDC0-4863-8E97-DC9E23E6D99A}">
      <dgm:prSet phldrT="[Text]" phldr="0"/>
      <dgm:spPr/>
      <dgm:t>
        <a:bodyPr/>
        <a:lstStyle/>
        <a:p>
          <a:pPr rtl="0"/>
          <a:r>
            <a:rPr lang="en-US" dirty="0">
              <a:latin typeface="Rockwell"/>
            </a:rPr>
            <a:t>Enhances personal and professional development</a:t>
          </a:r>
        </a:p>
      </dgm:t>
    </dgm:pt>
    <dgm:pt modelId="{0CD61824-FF61-4D5C-98CC-1BEB8B89F139}" type="parTrans" cxnId="{BF40F4AF-EBFF-4455-BEE4-3ED9D2DA257C}">
      <dgm:prSet/>
      <dgm:spPr/>
      <dgm:t>
        <a:bodyPr/>
        <a:lstStyle/>
        <a:p>
          <a:endParaRPr lang="en-US"/>
        </a:p>
      </dgm:t>
    </dgm:pt>
    <dgm:pt modelId="{267511A7-5A1D-4B68-AE2C-A0875DF7EE85}" type="sibTrans" cxnId="{BF40F4AF-EBFF-4455-BEE4-3ED9D2DA257C}">
      <dgm:prSet/>
      <dgm:spPr/>
      <dgm:t>
        <a:bodyPr/>
        <a:lstStyle/>
        <a:p>
          <a:endParaRPr lang="en-US"/>
        </a:p>
      </dgm:t>
    </dgm:pt>
    <dgm:pt modelId="{2C756641-BFA5-40C4-B822-A867C40EE0EA}">
      <dgm:prSet phldrT="[Text]" phldr="0"/>
      <dgm:spPr/>
      <dgm:t>
        <a:bodyPr/>
        <a:lstStyle/>
        <a:p>
          <a:pPr rtl="0"/>
          <a:r>
            <a:rPr lang="en-US" dirty="0">
              <a:latin typeface="Rockwell"/>
            </a:rPr>
            <a:t>Recruitment and retention</a:t>
          </a:r>
        </a:p>
      </dgm:t>
    </dgm:pt>
    <dgm:pt modelId="{2DB76A6F-5521-4CCC-8BA1-9D5836AABE9F}" type="parTrans" cxnId="{C187860A-62B7-4931-9DA6-B57FF50A0AD8}">
      <dgm:prSet/>
      <dgm:spPr/>
      <dgm:t>
        <a:bodyPr/>
        <a:lstStyle/>
        <a:p>
          <a:endParaRPr lang="en-US"/>
        </a:p>
      </dgm:t>
    </dgm:pt>
    <dgm:pt modelId="{51004297-1337-40C4-AEA2-FBCCFF43CF6A}" type="sibTrans" cxnId="{C187860A-62B7-4931-9DA6-B57FF50A0AD8}">
      <dgm:prSet/>
      <dgm:spPr/>
      <dgm:t>
        <a:bodyPr/>
        <a:lstStyle/>
        <a:p>
          <a:endParaRPr lang="en-US"/>
        </a:p>
      </dgm:t>
    </dgm:pt>
    <dgm:pt modelId="{10ECAAD2-2AF0-4C54-BB48-2D33873C8506}">
      <dgm:prSet phldr="0"/>
      <dgm:spPr/>
      <dgm:t>
        <a:bodyPr/>
        <a:lstStyle/>
        <a:p>
          <a:pPr rtl="0"/>
          <a:r>
            <a:rPr lang="en-US" dirty="0">
              <a:latin typeface="Rockwell"/>
            </a:rPr>
            <a:t>Promotion (FMS) points </a:t>
          </a:r>
        </a:p>
      </dgm:t>
    </dgm:pt>
    <dgm:pt modelId="{92221CD8-305D-482F-AD55-D142C15EEC38}" type="parTrans" cxnId="{3FE71856-E318-4CDE-A95B-31E4B6163F13}">
      <dgm:prSet/>
      <dgm:spPr/>
      <dgm:t>
        <a:bodyPr/>
        <a:lstStyle/>
        <a:p>
          <a:endParaRPr lang="en-US"/>
        </a:p>
      </dgm:t>
    </dgm:pt>
    <dgm:pt modelId="{CA8D0CC6-D84E-4EB5-8AF5-0DC4D92E9232}" type="sibTrans" cxnId="{3FE71856-E318-4CDE-A95B-31E4B6163F13}">
      <dgm:prSet/>
      <dgm:spPr/>
      <dgm:t>
        <a:bodyPr/>
        <a:lstStyle/>
        <a:p>
          <a:endParaRPr lang="en-US"/>
        </a:p>
      </dgm:t>
    </dgm:pt>
    <dgm:pt modelId="{4B83BF5C-45D8-411C-A5DE-40FF395E0A3F}" type="pres">
      <dgm:prSet presAssocID="{924C295C-2D19-4FF1-BF0D-FD2388BD34A7}" presName="Name0" presStyleCnt="0">
        <dgm:presLayoutVars>
          <dgm:dir/>
          <dgm:resizeHandles val="exact"/>
        </dgm:presLayoutVars>
      </dgm:prSet>
      <dgm:spPr/>
    </dgm:pt>
    <dgm:pt modelId="{514D0F51-A387-40E2-95FE-9F92F802A0F5}" type="pres">
      <dgm:prSet presAssocID="{924C295C-2D19-4FF1-BF0D-FD2388BD34A7}" presName="cycle" presStyleCnt="0"/>
      <dgm:spPr/>
    </dgm:pt>
    <dgm:pt modelId="{20D1223D-2837-4814-8685-FF5525A62F74}" type="pres">
      <dgm:prSet presAssocID="{FC32DBBB-3212-4CF1-A063-9235184B6D02}" presName="nodeFirstNode" presStyleLbl="node1" presStyleIdx="0" presStyleCnt="5">
        <dgm:presLayoutVars>
          <dgm:bulletEnabled val="1"/>
        </dgm:presLayoutVars>
      </dgm:prSet>
      <dgm:spPr/>
    </dgm:pt>
    <dgm:pt modelId="{EDB10D3D-7652-402E-880F-4651088F68F8}" type="pres">
      <dgm:prSet presAssocID="{2B4BA0A8-34D9-4931-8339-4C71BD94BAB9}" presName="sibTransFirstNode" presStyleLbl="bgShp" presStyleIdx="0" presStyleCnt="1"/>
      <dgm:spPr/>
    </dgm:pt>
    <dgm:pt modelId="{EEF43B00-0E05-4343-B26F-A130477A7723}" type="pres">
      <dgm:prSet presAssocID="{A5AB4731-5B25-4F9F-8339-C6AA467CA5DC}" presName="nodeFollowingNodes" presStyleLbl="node1" presStyleIdx="1" presStyleCnt="5">
        <dgm:presLayoutVars>
          <dgm:bulletEnabled val="1"/>
        </dgm:presLayoutVars>
      </dgm:prSet>
      <dgm:spPr/>
    </dgm:pt>
    <dgm:pt modelId="{409072AC-B941-4D8D-9FBE-7AE1FD7CBC97}" type="pres">
      <dgm:prSet presAssocID="{47481A6E-BDC0-4863-8E97-DC9E23E6D99A}" presName="nodeFollowingNodes" presStyleLbl="node1" presStyleIdx="2" presStyleCnt="5" custRadScaleRad="95932" custRadScaleInc="-2976">
        <dgm:presLayoutVars>
          <dgm:bulletEnabled val="1"/>
        </dgm:presLayoutVars>
      </dgm:prSet>
      <dgm:spPr/>
    </dgm:pt>
    <dgm:pt modelId="{20E8B9C0-9A71-434C-822C-661FC51209DE}" type="pres">
      <dgm:prSet presAssocID="{2C756641-BFA5-40C4-B822-A867C40EE0EA}" presName="nodeFollowingNodes" presStyleLbl="node1" presStyleIdx="3" presStyleCnt="5" custRadScaleRad="94896" custRadScaleInc="1619">
        <dgm:presLayoutVars>
          <dgm:bulletEnabled val="1"/>
        </dgm:presLayoutVars>
      </dgm:prSet>
      <dgm:spPr/>
    </dgm:pt>
    <dgm:pt modelId="{15BBA834-3708-4118-9C96-36D33517E88C}" type="pres">
      <dgm:prSet presAssocID="{10ECAAD2-2AF0-4C54-BB48-2D33873C8506}" presName="nodeFollowingNodes" presStyleLbl="node1" presStyleIdx="4" presStyleCnt="5">
        <dgm:presLayoutVars>
          <dgm:bulletEnabled val="1"/>
        </dgm:presLayoutVars>
      </dgm:prSet>
      <dgm:spPr/>
    </dgm:pt>
  </dgm:ptLst>
  <dgm:cxnLst>
    <dgm:cxn modelId="{C187860A-62B7-4931-9DA6-B57FF50A0AD8}" srcId="{924C295C-2D19-4FF1-BF0D-FD2388BD34A7}" destId="{2C756641-BFA5-40C4-B822-A867C40EE0EA}" srcOrd="3" destOrd="0" parTransId="{2DB76A6F-5521-4CCC-8BA1-9D5836AABE9F}" sibTransId="{51004297-1337-40C4-AEA2-FBCCFF43CF6A}"/>
    <dgm:cxn modelId="{A0D30810-4A1C-463B-9204-C483C7E6FA39}" srcId="{924C295C-2D19-4FF1-BF0D-FD2388BD34A7}" destId="{FC32DBBB-3212-4CF1-A063-9235184B6D02}" srcOrd="0" destOrd="0" parTransId="{6B1C157A-0A41-411C-876A-25632AEA3BA5}" sibTransId="{2B4BA0A8-34D9-4931-8339-4C71BD94BAB9}"/>
    <dgm:cxn modelId="{F55D3A11-6D1A-4B82-A3A9-EA9473D8ABDD}" type="presOf" srcId="{924C295C-2D19-4FF1-BF0D-FD2388BD34A7}" destId="{4B83BF5C-45D8-411C-A5DE-40FF395E0A3F}" srcOrd="0" destOrd="0" presId="urn:microsoft.com/office/officeart/2005/8/layout/cycle3"/>
    <dgm:cxn modelId="{F2C37F39-7476-43DA-BB53-7DCBB2D59789}" type="presOf" srcId="{10ECAAD2-2AF0-4C54-BB48-2D33873C8506}" destId="{15BBA834-3708-4118-9C96-36D33517E88C}" srcOrd="0" destOrd="0" presId="urn:microsoft.com/office/officeart/2005/8/layout/cycle3"/>
    <dgm:cxn modelId="{3FE71856-E318-4CDE-A95B-31E4B6163F13}" srcId="{924C295C-2D19-4FF1-BF0D-FD2388BD34A7}" destId="{10ECAAD2-2AF0-4C54-BB48-2D33873C8506}" srcOrd="4" destOrd="0" parTransId="{92221CD8-305D-482F-AD55-D142C15EEC38}" sibTransId="{CA8D0CC6-D84E-4EB5-8AF5-0DC4D92E9232}"/>
    <dgm:cxn modelId="{C84CD38E-99EF-4C5C-91D4-415633E11550}" srcId="{924C295C-2D19-4FF1-BF0D-FD2388BD34A7}" destId="{A5AB4731-5B25-4F9F-8339-C6AA467CA5DC}" srcOrd="1" destOrd="0" parTransId="{7973A5E6-1E41-455A-AA65-2A3184B98456}" sibTransId="{0F92BF4C-BFAC-47AF-89FE-3BF558BEE9FA}"/>
    <dgm:cxn modelId="{BF40F4AF-EBFF-4455-BEE4-3ED9D2DA257C}" srcId="{924C295C-2D19-4FF1-BF0D-FD2388BD34A7}" destId="{47481A6E-BDC0-4863-8E97-DC9E23E6D99A}" srcOrd="2" destOrd="0" parTransId="{0CD61824-FF61-4D5C-98CC-1BEB8B89F139}" sibTransId="{267511A7-5A1D-4B68-AE2C-A0875DF7EE85}"/>
    <dgm:cxn modelId="{F01548B6-55FD-4AFB-AD43-85EB6460C30D}" type="presOf" srcId="{2B4BA0A8-34D9-4931-8339-4C71BD94BAB9}" destId="{EDB10D3D-7652-402E-880F-4651088F68F8}" srcOrd="0" destOrd="0" presId="urn:microsoft.com/office/officeart/2005/8/layout/cycle3"/>
    <dgm:cxn modelId="{83834DDB-1115-4BE0-BAF6-29A1289FE830}" type="presOf" srcId="{A5AB4731-5B25-4F9F-8339-C6AA467CA5DC}" destId="{EEF43B00-0E05-4343-B26F-A130477A7723}" srcOrd="0" destOrd="0" presId="urn:microsoft.com/office/officeart/2005/8/layout/cycle3"/>
    <dgm:cxn modelId="{AB5714E2-56AB-4D90-AE12-EC9CEEEEDB76}" type="presOf" srcId="{47481A6E-BDC0-4863-8E97-DC9E23E6D99A}" destId="{409072AC-B941-4D8D-9FBE-7AE1FD7CBC97}" srcOrd="0" destOrd="0" presId="urn:microsoft.com/office/officeart/2005/8/layout/cycle3"/>
    <dgm:cxn modelId="{EED094E9-652A-4662-AA20-5FA1B89EB697}" type="presOf" srcId="{2C756641-BFA5-40C4-B822-A867C40EE0EA}" destId="{20E8B9C0-9A71-434C-822C-661FC51209DE}" srcOrd="0" destOrd="0" presId="urn:microsoft.com/office/officeart/2005/8/layout/cycle3"/>
    <dgm:cxn modelId="{BAAF1CEE-7AFC-49FD-9DD8-8C2B52482DA3}" type="presOf" srcId="{FC32DBBB-3212-4CF1-A063-9235184B6D02}" destId="{20D1223D-2837-4814-8685-FF5525A62F74}" srcOrd="0" destOrd="0" presId="urn:microsoft.com/office/officeart/2005/8/layout/cycle3"/>
    <dgm:cxn modelId="{26BB343F-2255-467A-85EC-82BC8B3D80E6}" type="presParOf" srcId="{4B83BF5C-45D8-411C-A5DE-40FF395E0A3F}" destId="{514D0F51-A387-40E2-95FE-9F92F802A0F5}" srcOrd="0" destOrd="0" presId="urn:microsoft.com/office/officeart/2005/8/layout/cycle3"/>
    <dgm:cxn modelId="{C48B4AE3-DB30-4A3A-9E65-454DBACFF992}" type="presParOf" srcId="{514D0F51-A387-40E2-95FE-9F92F802A0F5}" destId="{20D1223D-2837-4814-8685-FF5525A62F74}" srcOrd="0" destOrd="0" presId="urn:microsoft.com/office/officeart/2005/8/layout/cycle3"/>
    <dgm:cxn modelId="{BA27EC08-863B-4A18-8BD0-2DE4C8538F37}" type="presParOf" srcId="{514D0F51-A387-40E2-95FE-9F92F802A0F5}" destId="{EDB10D3D-7652-402E-880F-4651088F68F8}" srcOrd="1" destOrd="0" presId="urn:microsoft.com/office/officeart/2005/8/layout/cycle3"/>
    <dgm:cxn modelId="{D68DD57F-866A-413E-A988-3E3A34B3ED56}" type="presParOf" srcId="{514D0F51-A387-40E2-95FE-9F92F802A0F5}" destId="{EEF43B00-0E05-4343-B26F-A130477A7723}" srcOrd="2" destOrd="0" presId="urn:microsoft.com/office/officeart/2005/8/layout/cycle3"/>
    <dgm:cxn modelId="{83C26319-1160-4CD2-AA42-6D98305642AA}" type="presParOf" srcId="{514D0F51-A387-40E2-95FE-9F92F802A0F5}" destId="{409072AC-B941-4D8D-9FBE-7AE1FD7CBC97}" srcOrd="3" destOrd="0" presId="urn:microsoft.com/office/officeart/2005/8/layout/cycle3"/>
    <dgm:cxn modelId="{C388F241-69B6-4A2A-A642-FEAC8D148A63}" type="presParOf" srcId="{514D0F51-A387-40E2-95FE-9F92F802A0F5}" destId="{20E8B9C0-9A71-434C-822C-661FC51209DE}" srcOrd="4" destOrd="0" presId="urn:microsoft.com/office/officeart/2005/8/layout/cycle3"/>
    <dgm:cxn modelId="{73EA7E75-7EC0-45DF-9D8A-1C54865CEE33}" type="presParOf" srcId="{514D0F51-A387-40E2-95FE-9F92F802A0F5}" destId="{15BBA834-3708-4118-9C96-36D33517E88C}" srcOrd="5" destOrd="0" presId="urn:microsoft.com/office/officeart/2005/8/layout/cycle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10D3D-7652-402E-880F-4651088F68F8}">
      <dsp:nvSpPr>
        <dsp:cNvPr id="0" name=""/>
        <dsp:cNvSpPr/>
      </dsp:nvSpPr>
      <dsp:spPr>
        <a:xfrm>
          <a:off x="1113854" y="-17000"/>
          <a:ext cx="3169969" cy="3169969"/>
        </a:xfrm>
        <a:prstGeom prst="circularArrow">
          <a:avLst>
            <a:gd name="adj1" fmla="val 5544"/>
            <a:gd name="adj2" fmla="val 330680"/>
            <a:gd name="adj3" fmla="val 13838229"/>
            <a:gd name="adj4" fmla="val 17348162"/>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1223D-2837-4814-8685-FF5525A62F74}">
      <dsp:nvSpPr>
        <dsp:cNvPr id="0" name=""/>
        <dsp:cNvSpPr/>
      </dsp:nvSpPr>
      <dsp:spPr>
        <a:xfrm>
          <a:off x="1976688" y="686"/>
          <a:ext cx="1444300" cy="72215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Rockwell"/>
            </a:rPr>
            <a:t>Assists in developing a highly adaptable force</a:t>
          </a:r>
        </a:p>
      </dsp:txBody>
      <dsp:txXfrm>
        <a:off x="2011940" y="35938"/>
        <a:ext cx="1373796" cy="651646"/>
      </dsp:txXfrm>
    </dsp:sp>
    <dsp:sp modelId="{EEF43B00-0E05-4343-B26F-A130477A7723}">
      <dsp:nvSpPr>
        <dsp:cNvPr id="0" name=""/>
        <dsp:cNvSpPr/>
      </dsp:nvSpPr>
      <dsp:spPr>
        <a:xfrm>
          <a:off x="3262326" y="934756"/>
          <a:ext cx="1444300" cy="72215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Rockwell"/>
            </a:rPr>
            <a:t>Enables career-long planning</a:t>
          </a:r>
        </a:p>
      </dsp:txBody>
      <dsp:txXfrm>
        <a:off x="3297578" y="970008"/>
        <a:ext cx="1373796" cy="651646"/>
      </dsp:txXfrm>
    </dsp:sp>
    <dsp:sp modelId="{409072AC-B941-4D8D-9FBE-7AE1FD7CBC97}">
      <dsp:nvSpPr>
        <dsp:cNvPr id="0" name=""/>
        <dsp:cNvSpPr/>
      </dsp:nvSpPr>
      <dsp:spPr>
        <a:xfrm>
          <a:off x="2771254" y="2377364"/>
          <a:ext cx="1444300" cy="72215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Rockwell"/>
            </a:rPr>
            <a:t>Enhances personal and professional development</a:t>
          </a:r>
        </a:p>
      </dsp:txBody>
      <dsp:txXfrm>
        <a:off x="2806506" y="2412616"/>
        <a:ext cx="1373796" cy="651646"/>
      </dsp:txXfrm>
    </dsp:sp>
    <dsp:sp modelId="{20E8B9C0-9A71-434C-822C-661FC51209DE}">
      <dsp:nvSpPr>
        <dsp:cNvPr id="0" name=""/>
        <dsp:cNvSpPr/>
      </dsp:nvSpPr>
      <dsp:spPr>
        <a:xfrm>
          <a:off x="1205189" y="2377363"/>
          <a:ext cx="1444300" cy="72215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Rockwell"/>
            </a:rPr>
            <a:t>Recruitment and retention</a:t>
          </a:r>
        </a:p>
      </dsp:txBody>
      <dsp:txXfrm>
        <a:off x="1240441" y="2412615"/>
        <a:ext cx="1373796" cy="651646"/>
      </dsp:txXfrm>
    </dsp:sp>
    <dsp:sp modelId="{15BBA834-3708-4118-9C96-36D33517E88C}">
      <dsp:nvSpPr>
        <dsp:cNvPr id="0" name=""/>
        <dsp:cNvSpPr/>
      </dsp:nvSpPr>
      <dsp:spPr>
        <a:xfrm>
          <a:off x="691051" y="934756"/>
          <a:ext cx="1444300" cy="72215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Rockwell"/>
            </a:rPr>
            <a:t>Promotion (FMS) points </a:t>
          </a:r>
        </a:p>
      </dsp:txBody>
      <dsp:txXfrm>
        <a:off x="726303" y="970008"/>
        <a:ext cx="1373796" cy="65164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ilgears.osd.mi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antes.mi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ycaa.militaryonesource.mil/myca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odmwrlibraries.org/continuing-educati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enefits.va.gov/gibil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enefits.va.gov/gibil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enefits.va.gov/gibil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benefits.va.gov/gibil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benefits.va.gov/gibill/" TargetMode="External"/><Relationship Id="rId3" Type="http://schemas.openxmlformats.org/officeDocument/2006/relationships/hyperlink" Target="http://www.navycollege.navy.mil" TargetMode="External"/><Relationship Id="rId7" Type="http://schemas.openxmlformats.org/officeDocument/2006/relationships/hyperlink" Target="http://www.dantes.doded.mi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ool.osd.mil" TargetMode="External"/><Relationship Id="rId5" Type="http://schemas.openxmlformats.org/officeDocument/2006/relationships/hyperlink" Target="http://www.jst.doded.mil/jst" TargetMode="External"/><Relationship Id="rId4" Type="http://schemas.openxmlformats.org/officeDocument/2006/relationships/hyperlink" Target="http://www.usncc.edu"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vycollege.navy.mi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vycollege.navy.mi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Recommended Facilitation Time:  60 mins</a:t>
            </a:r>
          </a:p>
          <a:p>
            <a:endParaRPr lang="en-US" b="1" dirty="0"/>
          </a:p>
          <a:p>
            <a:r>
              <a:rPr lang="en-US" sz="1200" b="1"/>
              <a:t>FACILITATOR</a:t>
            </a:r>
            <a:r>
              <a:rPr lang="en-US" sz="1200" b="1" baseline="0"/>
              <a:t> GUIDE: </a:t>
            </a:r>
            <a:endParaRPr lang="en-US"/>
          </a:p>
          <a:p>
            <a:r>
              <a:rPr lang="en-US" sz="1200" baseline="0" dirty="0"/>
              <a:t>Career Planning has many facets, setting goals and expectations for yourself will push you to be your best version</a:t>
            </a:r>
            <a:r>
              <a:rPr lang="en-US" baseline="0" dirty="0"/>
              <a:t>. </a:t>
            </a:r>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a:t>
            </a:fld>
            <a:endParaRPr lang="en-US"/>
          </a:p>
        </p:txBody>
      </p:sp>
    </p:spTree>
    <p:extLst>
      <p:ext uri="{BB962C8B-B14F-4D97-AF65-F5344CB8AC3E}">
        <p14:creationId xmlns:p14="http://schemas.microsoft.com/office/powerpoint/2010/main" val="529367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United States Naval Community College (USNCC) offers a diverse range of associate degrees and certificate programs across three primary areas of study: STEM, Leadership and Social Sciences, and Operations.</a:t>
            </a:r>
          </a:p>
          <a:p>
            <a:endParaRPr lang="en-US" b="1" dirty="0"/>
          </a:p>
          <a:p>
            <a:r>
              <a:rPr lang="en-US" b="0" i="0" dirty="0">
                <a:effectLst/>
                <a:latin typeface="Open Sans" panose="020F0502020204030204" pitchFamily="34" charset="0"/>
              </a:rPr>
              <a:t>2. Science, Technology, Engineering, Mathematics (STEM): USNCC offers several Science, Technology, Engineering, and Mathematics (STEM) related programs designed to provide students with a solid foundation in their chosen field of academic study to include Cybersecurity, Computer Studies, and Nuclear Engineering. These programs incorporate naval-relevant education, cutting-edge curriculum, and subject matter expert faculty to equip students with the knowledge and skills necessary for success in the naval services and beyond. Colleges include Alexandria College (Technical and Community), Embry Riddle Aeronautical University (ERAU), Northern Virginia Community College (NOVA), UMGC, Western Governors University (WGU), </a:t>
            </a:r>
            <a:endParaRPr lang="en-US" b="1" dirty="0"/>
          </a:p>
          <a:p>
            <a:endParaRPr lang="en-US" dirty="0"/>
          </a:p>
          <a:p>
            <a:r>
              <a:rPr lang="en-US" dirty="0"/>
              <a:t>3. Leadership and Social Sciences: </a:t>
            </a:r>
            <a:r>
              <a:rPr lang="en-US" b="0" i="0" dirty="0">
                <a:effectLst/>
                <a:latin typeface="Open Sans" panose="020B0606030504020204" pitchFamily="34" charset="0"/>
              </a:rPr>
              <a:t>USNCC offers several academic programs specifically in leadership and social sciences, catering to students interested in furthering their knowledge and skills in a variety of areas to include military studies, organizational leadership, and naval studies. These programs provide students with a deep understanding of military principles, strategic decision-making, effective leadership techniques, and a comprehensive foundation and understanding of naval operations and history. Colleges include: Arizona State University (ASU)</a:t>
            </a:r>
            <a:endParaRPr lang="en-US" dirty="0"/>
          </a:p>
          <a:p>
            <a:endParaRPr lang="en-US" dirty="0"/>
          </a:p>
          <a:p>
            <a:r>
              <a:rPr lang="en-US" dirty="0"/>
              <a:t>4. Operations: </a:t>
            </a:r>
            <a:r>
              <a:rPr lang="en-US" b="0" i="0" dirty="0">
                <a:effectLst/>
                <a:latin typeface="Open Sans" panose="020B0606030504020204" pitchFamily="34" charset="0"/>
              </a:rPr>
              <a:t>USNCC offers diverse academic programs in operations, covering a wide range of fields such as aviation maintenance, uncrewed systems, and logistics. These programs provide students with the knowledge and skills necessary to excel in areas like aircraft maintenance and repair, the operation and management of uncrewed systems, and maritime logistics, preparing them for successful careers in the dynamic operational environment of the naval services. Colleges include: Arizona State University (ASU), Embry Riddle Aeronautical University (ERAU), and Tidewater Community College (TCC). </a:t>
            </a:r>
            <a:r>
              <a:rPr lang="en-US" dirty="0"/>
              <a:t> </a:t>
            </a:r>
          </a:p>
          <a:p>
            <a:r>
              <a:rPr lang="en-US" dirty="0"/>
              <a:t>Review current programs, refer to the USNCC website for more information.</a:t>
            </a: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11</a:t>
            </a:fld>
            <a:endParaRPr lang="en-US"/>
          </a:p>
        </p:txBody>
      </p:sp>
    </p:spTree>
    <p:extLst>
      <p:ext uri="{BB962C8B-B14F-4D97-AF65-F5344CB8AC3E}">
        <p14:creationId xmlns:p14="http://schemas.microsoft.com/office/powerpoint/2010/main" val="415481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FACILITATOR GUIDE:</a:t>
            </a:r>
          </a:p>
          <a:p>
            <a:endParaRPr lang="en-US" b="1">
              <a:cs typeface="Calibri"/>
            </a:endParaRPr>
          </a:p>
          <a:p>
            <a:r>
              <a:rPr lang="en-US" sz="1200">
                <a:latin typeface="Rockwell"/>
              </a:rPr>
              <a:t>1. JST is an academically accepted document approved by the American Council of Education (ACE) to validate service members military experience/training along with the corresponding ACE college credit  recommendations. </a:t>
            </a:r>
            <a:endParaRPr lang="en-US" sz="1200"/>
          </a:p>
          <a:p>
            <a:endParaRPr lang="en-US" sz="1200">
              <a:latin typeface="Rockwell"/>
            </a:endParaRPr>
          </a:p>
          <a:p>
            <a:r>
              <a:rPr lang="en-US" sz="1200">
                <a:latin typeface="Rockwell"/>
              </a:rPr>
              <a:t>2. Saves time and money by awarding academic credits, possible less tuition to pay, and less time spent in the classroom.</a:t>
            </a:r>
            <a:endParaRPr lang="en-US" sz="1200"/>
          </a:p>
          <a:p>
            <a:endParaRPr lang="en-US" sz="1200">
              <a:latin typeface="Rockwell"/>
            </a:endParaRPr>
          </a:p>
          <a:p>
            <a:r>
              <a:rPr lang="en-US" sz="1200">
                <a:latin typeface="Rockwell"/>
              </a:rPr>
              <a:t>3. Provides a description of military schooling and work history in civilian language. Serves as a counseling tool for academic/career counselors in advising service members and veterans.</a:t>
            </a:r>
            <a:endParaRPr lang="en-US" sz="1200"/>
          </a:p>
          <a:p>
            <a:endParaRPr lang="en-US" b="1">
              <a:cs typeface="Calibri"/>
            </a:endParaRPr>
          </a:p>
          <a:p>
            <a:r>
              <a:rPr lang="en-US">
                <a:cs typeface="Calibri"/>
              </a:rPr>
              <a:t>4. Recommend members regularly verify schools, NEC, and training reflected</a:t>
            </a:r>
            <a:r>
              <a:rPr lang="en-US" baseline="0">
                <a:cs typeface="Calibri"/>
              </a:rPr>
              <a:t> on their</a:t>
            </a:r>
            <a:r>
              <a:rPr lang="en-US">
                <a:cs typeface="Calibri"/>
              </a:rPr>
              <a:t> JST.</a:t>
            </a:r>
            <a:br>
              <a:rPr lang="en-US">
                <a:cs typeface="Calibri"/>
              </a:rPr>
            </a:br>
            <a:endParaRPr lang="en-US">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12</a:t>
            </a:fld>
            <a:endParaRPr lang="en-US"/>
          </a:p>
        </p:txBody>
      </p:sp>
    </p:spTree>
    <p:extLst>
      <p:ext uri="{BB962C8B-B14F-4D97-AF65-F5344CB8AC3E}">
        <p14:creationId xmlns:p14="http://schemas.microsoft.com/office/powerpoint/2010/main" val="374626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ckwell"/>
              </a:rPr>
              <a:t>Provides Navy personnel to earn civilian certifications and licenses that correspond to their Service occupations, academic degree, off duty training, reserve occupation, and prior-service credentialing.</a:t>
            </a:r>
          </a:p>
          <a:p>
            <a:endParaRPr lang="en-US">
              <a:solidFill>
                <a:srgbClr val="000000"/>
              </a:solidFill>
            </a:endParaRPr>
          </a:p>
          <a:p>
            <a:r>
              <a:rPr lang="en-US" b="1" dirty="0">
                <a:solidFill>
                  <a:srgbClr val="000000"/>
                </a:solidFill>
              </a:rPr>
              <a:t>ADDITIONAL NOTES:</a:t>
            </a:r>
            <a:r>
              <a:rPr lang="en-US" dirty="0">
                <a:solidFill>
                  <a:srgbClr val="000000"/>
                </a:solidFill>
              </a:rPr>
              <a:t> </a:t>
            </a:r>
            <a:endParaRPr lang="en-US" dirty="0"/>
          </a:p>
          <a:p>
            <a:r>
              <a:rPr lang="en-US" sz="2200" dirty="0">
                <a:latin typeface="Rockwell"/>
              </a:rPr>
              <a:t>Benefits:</a:t>
            </a:r>
          </a:p>
          <a:p>
            <a:pPr marL="917575" lvl="8" indent="-342900">
              <a:spcBef>
                <a:spcPts val="600"/>
              </a:spcBef>
              <a:buClr>
                <a:srgbClr val="FFFEF9"/>
              </a:buClr>
              <a:buFont typeface="Wingdings" panose="05000000000000000000" pitchFamily="2" charset="2"/>
              <a:buChar char="§"/>
            </a:pPr>
            <a:r>
              <a:rPr lang="en-US" kern="0" dirty="0">
                <a:latin typeface="Rockwell"/>
              </a:rPr>
              <a:t>Every Navy rating and designator has at least one professional credential associated.</a:t>
            </a:r>
          </a:p>
          <a:p>
            <a:pPr marL="917575" lvl="8" indent="-342900">
              <a:spcBef>
                <a:spcPts val="600"/>
              </a:spcBef>
              <a:buClr>
                <a:srgbClr val="FFFEF9"/>
              </a:buClr>
              <a:buFont typeface="Wingdings" panose="05000000000000000000" pitchFamily="2" charset="2"/>
              <a:buChar char="§"/>
            </a:pPr>
            <a:r>
              <a:rPr lang="en-US" kern="0" dirty="0">
                <a:latin typeface="Rockwell"/>
              </a:rPr>
              <a:t>Certifications and licensing enhance your military career while creating future opportunities in the civilian employment sector.</a:t>
            </a:r>
          </a:p>
          <a:p>
            <a:pPr marL="917575" lvl="8" indent="-342900">
              <a:spcBef>
                <a:spcPts val="600"/>
              </a:spcBef>
              <a:buClr>
                <a:srgbClr val="FFFEF9"/>
              </a:buClr>
              <a:buFont typeface="Wingdings" panose="05000000000000000000" pitchFamily="2" charset="2"/>
              <a:buChar char="§"/>
            </a:pPr>
            <a:r>
              <a:rPr lang="en-US" kern="0" dirty="0">
                <a:latin typeface="Rockwell"/>
              </a:rPr>
              <a:t>Navy COOL covers expenses for certificates and examinations </a:t>
            </a:r>
          </a:p>
          <a:p>
            <a:pPr marL="917575" lvl="8" indent="-342900">
              <a:spcBef>
                <a:spcPts val="600"/>
              </a:spcBef>
              <a:buClr>
                <a:srgbClr val="FFFEF9"/>
              </a:buClr>
              <a:buFont typeface="Wingdings" panose="05000000000000000000" pitchFamily="2" charset="2"/>
              <a:buChar char="§"/>
            </a:pPr>
            <a:r>
              <a:rPr lang="en-US" kern="0" dirty="0">
                <a:latin typeface="Rockwell"/>
              </a:rPr>
              <a:t>Credentialing translates to greater rating knowledge, skills, competency, and personal fulfillment.</a:t>
            </a:r>
          </a:p>
          <a:p>
            <a:endParaRPr lang="en-US">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13</a:t>
            </a:fld>
            <a:endParaRPr lang="en-US"/>
          </a:p>
        </p:txBody>
      </p:sp>
    </p:spTree>
    <p:extLst>
      <p:ext uri="{BB962C8B-B14F-4D97-AF65-F5344CB8AC3E}">
        <p14:creationId xmlns:p14="http://schemas.microsoft.com/office/powerpoint/2010/main" val="209395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80B6-1E9E-AA62-B1BD-82D2222CC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4FDAB-BC10-6248-488C-782C1472C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6855B6-145E-6B67-599E-D8474DC00A99}"/>
              </a:ext>
            </a:extLst>
          </p:cNvPr>
          <p:cNvSpPr>
            <a:spLocks noGrp="1"/>
          </p:cNvSpPr>
          <p:nvPr>
            <p:ph type="body" idx="1"/>
          </p:nvPr>
        </p:nvSpPr>
        <p:spPr/>
        <p:txBody>
          <a:bodyPr/>
          <a:lstStyle/>
          <a:p>
            <a:r>
              <a:rPr lang="en-US" b="1"/>
              <a:t>FACILITATOR GUIDE:</a:t>
            </a:r>
            <a:endParaRPr lang="en-US"/>
          </a:p>
          <a:p>
            <a:r>
              <a:rPr lang="en-US">
                <a:cs typeface="Calibri"/>
              </a:rPr>
              <a:t>Recommend</a:t>
            </a:r>
            <a:r>
              <a:rPr lang="en-US" baseline="0">
                <a:cs typeface="Calibri"/>
              </a:rPr>
              <a:t> reviewing the Navy Cool website if you are unfamiliar with the program.</a:t>
            </a:r>
          </a:p>
          <a:p>
            <a:endParaRPr lang="en-US">
              <a:solidFill>
                <a:srgbClr val="000000"/>
              </a:solidFill>
            </a:endParaRPr>
          </a:p>
          <a:p>
            <a:r>
              <a:rPr lang="en-US" b="1">
                <a:solidFill>
                  <a:srgbClr val="000000"/>
                </a:solidFill>
              </a:rPr>
              <a:t>ADDITIONAL NOTES:</a:t>
            </a:r>
            <a:r>
              <a:rPr lang="en-US">
                <a:solidFill>
                  <a:srgbClr val="000000"/>
                </a:solidFill>
              </a:rPr>
              <a:t> </a:t>
            </a:r>
            <a:endParaRPr lang="en-US"/>
          </a:p>
          <a:p>
            <a:r>
              <a:rPr lang="en-US">
                <a:solidFill>
                  <a:srgbClr val="000000"/>
                </a:solidFill>
              </a:rPr>
              <a:t>1. Navy Credentialing Opportunities On-Line (COOL) website that provides information on how Navy personnel can fulfill requirements for civilian credentials related to their ratings, designators, and jobs. </a:t>
            </a:r>
            <a:endParaRPr lang="en-US"/>
          </a:p>
          <a:p>
            <a:r>
              <a:rPr lang="en-US">
                <a:solidFill>
                  <a:srgbClr val="000000"/>
                </a:solidFill>
              </a:rPr>
              <a:t> </a:t>
            </a:r>
            <a:endParaRPr lang="en-US"/>
          </a:p>
          <a:p>
            <a:r>
              <a:rPr lang="en-US">
                <a:solidFill>
                  <a:srgbClr val="000000"/>
                </a:solidFill>
              </a:rPr>
              <a:t>2. The Navy’s Credentialing Program Office funds exam vouchers for active and reserve Navy workforce.  </a:t>
            </a:r>
            <a:endParaRPr lang="en-US"/>
          </a:p>
          <a:p>
            <a:r>
              <a:rPr lang="en-US">
                <a:solidFill>
                  <a:srgbClr val="000000"/>
                </a:solidFill>
              </a:rPr>
              <a:t> </a:t>
            </a:r>
            <a:endParaRPr lang="en-US"/>
          </a:p>
          <a:p>
            <a:r>
              <a:rPr lang="en-US">
                <a:solidFill>
                  <a:srgbClr val="000000"/>
                </a:solidFill>
              </a:rPr>
              <a:t>3. MILGEARS powered by COOL helps Sailors through all phases of the career lifecycle to plan and achieve professional and personal goals by highlighting career possibilities and helping you visualize how to reach those goals. </a:t>
            </a:r>
            <a:endParaRPr lang="en-US"/>
          </a:p>
          <a:p>
            <a:pPr marL="171450" indent="-171450">
              <a:buFont typeface="Arial"/>
              <a:buChar char="•"/>
            </a:pPr>
            <a:r>
              <a:rPr lang="en-US">
                <a:solidFill>
                  <a:srgbClr val="000000"/>
                </a:solidFill>
              </a:rPr>
              <a:t>Refer to website for more information: </a:t>
            </a:r>
            <a:r>
              <a:rPr lang="en-US">
                <a:solidFill>
                  <a:srgbClr val="000000"/>
                </a:solidFill>
                <a:hlinkClick r:id="rId3"/>
              </a:rPr>
              <a:t>https://milgears.osd.mil/</a:t>
            </a:r>
            <a:r>
              <a:rPr lang="en-US">
                <a:solidFill>
                  <a:srgbClr val="000000"/>
                </a:solidFill>
              </a:rPr>
              <a:t>  </a:t>
            </a:r>
            <a:endParaRPr lang="en-US"/>
          </a:p>
          <a:p>
            <a:r>
              <a:rPr lang="en-US">
                <a:solidFill>
                  <a:srgbClr val="000000"/>
                </a:solidFill>
              </a:rPr>
              <a:t> </a:t>
            </a:r>
            <a:endParaRPr lang="en-US"/>
          </a:p>
          <a:p>
            <a:r>
              <a:rPr lang="en-US">
                <a:solidFill>
                  <a:srgbClr val="000000"/>
                </a:solidFill>
              </a:rPr>
              <a:t>Question to ask the class: Does Navy Cool use TA funds? </a:t>
            </a:r>
            <a:endParaRPr lang="en-US"/>
          </a:p>
          <a:p>
            <a:r>
              <a:rPr lang="en-US">
                <a:solidFill>
                  <a:srgbClr val="000000"/>
                </a:solidFill>
              </a:rPr>
              <a:t> </a:t>
            </a:r>
            <a:endParaRPr lang="en-US"/>
          </a:p>
          <a:p>
            <a:endParaRPr lang="en-US">
              <a:solidFill>
                <a:srgbClr val="000000"/>
              </a:solidFill>
              <a:cs typeface="Calibri"/>
            </a:endParaRPr>
          </a:p>
          <a:p>
            <a:pPr>
              <a:defRPr/>
            </a:pPr>
            <a:endParaRPr lang="en-US" kern="0">
              <a:solidFill>
                <a:srgbClr val="E7E6E6"/>
              </a:solidFill>
            </a:endParaRPr>
          </a:p>
          <a:p>
            <a:pPr>
              <a:defRPr/>
            </a:pPr>
            <a:r>
              <a:rPr lang="en-US" kern="0">
                <a:solidFill>
                  <a:srgbClr val="E7E6E6"/>
                </a:solidFill>
              </a:rPr>
              <a:t> </a:t>
            </a:r>
            <a:endParaRPr lang="en-US"/>
          </a:p>
          <a:p>
            <a:pPr>
              <a:defRPr/>
            </a:pPr>
            <a:endParaRPr lang="en-US" kern="0">
              <a:solidFill>
                <a:srgbClr val="E7E6E6"/>
              </a:solidFill>
              <a:cs typeface="Calibri"/>
            </a:endParaRPr>
          </a:p>
          <a:p>
            <a:pPr>
              <a:defRPr/>
            </a:pPr>
            <a:r>
              <a:rPr lang="en-US" kern="0">
                <a:solidFill>
                  <a:srgbClr val="E7E6E6"/>
                </a:solidFill>
              </a:rPr>
              <a:t> </a:t>
            </a:r>
            <a:endParaRPr lang="en-US"/>
          </a:p>
          <a:p>
            <a:pPr marL="0" marR="0" lvl="0" indent="0" algn="l" defTabSz="914400">
              <a:lnSpc>
                <a:spcPct val="100000"/>
              </a:lnSpc>
              <a:spcBef>
                <a:spcPts val="0"/>
              </a:spcBef>
              <a:spcAft>
                <a:spcPts val="0"/>
              </a:spcAft>
              <a:buClrTx/>
              <a:buSzTx/>
              <a:buFontTx/>
              <a:buNone/>
              <a:tabLst/>
              <a:defRPr/>
            </a:pPr>
            <a:endParaRPr lang="en-US" b="1" kern="0">
              <a:solidFill>
                <a:srgbClr val="E7E6E6"/>
              </a:solidFill>
              <a:latin typeface="Tahoma"/>
              <a:ea typeface="Tahoma"/>
              <a:cs typeface="Tahoma"/>
            </a:endParaRPr>
          </a:p>
          <a:p>
            <a:endParaRPr lang="en-US">
              <a:cs typeface="Calibri"/>
            </a:endParaRPr>
          </a:p>
        </p:txBody>
      </p:sp>
      <p:sp>
        <p:nvSpPr>
          <p:cNvPr id="4" name="Slide Number Placeholder 3">
            <a:extLst>
              <a:ext uri="{FF2B5EF4-FFF2-40B4-BE49-F238E27FC236}">
                <a16:creationId xmlns:a16="http://schemas.microsoft.com/office/drawing/2014/main" id="{7BD5359C-A92F-5739-8EA4-8CB8E8E331A4}"/>
              </a:ext>
            </a:extLst>
          </p:cNvPr>
          <p:cNvSpPr>
            <a:spLocks noGrp="1"/>
          </p:cNvSpPr>
          <p:nvPr>
            <p:ph type="sldNum" sz="quarter" idx="10"/>
          </p:nvPr>
        </p:nvSpPr>
        <p:spPr/>
        <p:txBody>
          <a:bodyPr/>
          <a:lstStyle/>
          <a:p>
            <a:fld id="{D5ACEE01-41AF-2A4D-9C8A-1F63ADF14122}" type="slidenum">
              <a:rPr lang="en-US" smtClean="0"/>
              <a:t>14</a:t>
            </a:fld>
            <a:endParaRPr lang="en-US"/>
          </a:p>
        </p:txBody>
      </p:sp>
    </p:spTree>
    <p:extLst>
      <p:ext uri="{BB962C8B-B14F-4D97-AF65-F5344CB8AC3E}">
        <p14:creationId xmlns:p14="http://schemas.microsoft.com/office/powerpoint/2010/main" val="396757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latin typeface="Times New Roman"/>
                <a:cs typeface="Times New Roman"/>
              </a:rPr>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a:cs typeface="Times New Roman"/>
              </a:rPr>
              <a:t>1. USMAP is a formal military training program that provides enlisted Active Duty and Reserve Army, Marine Corps, Coast Guard, and Navy Service members the opportunity to improve their job skills and to complete their civilian apprenticeship requirements while serving their country.  It is the largest registered apprenticeship program in the </a:t>
            </a:r>
            <a:r>
              <a:rPr lang="en-US" sz="2400" err="1">
                <a:latin typeface="Times New Roman"/>
                <a:cs typeface="Times New Roman"/>
              </a:rPr>
              <a:t>DoL.</a:t>
            </a:r>
            <a:r>
              <a:rPr lang="en-US" sz="2400" dirty="0">
                <a:latin typeface="Times New Roman"/>
                <a:cs typeface="Times New Roman"/>
              </a:rPr>
              <a:t> </a:t>
            </a:r>
            <a:r>
              <a:rPr lang="en-US" sz="2400" dirty="0">
                <a:latin typeface="Rockwell"/>
              </a:rPr>
              <a:t>Service members can earn their civilian apprenticeship requirements through formal education, on the job training (OJT), or via a registered Apprenticeship which combines OJT and related technical instruction while on active duty.</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latin typeface="Rockwell"/>
              <a:cs typeface="Times New Roman" panose="02020603050405020304" pitchFamily="18" charset="0"/>
            </a:endParaRPr>
          </a:p>
          <a:p>
            <a:r>
              <a:rPr lang="en-US" sz="2200" dirty="0">
                <a:latin typeface="Rockwell"/>
              </a:rPr>
              <a:t>Benefits: </a:t>
            </a:r>
          </a:p>
          <a:p>
            <a:r>
              <a:rPr lang="en-US" sz="1800" dirty="0">
                <a:latin typeface="Rockwell"/>
              </a:rPr>
              <a:t>Sponsored by the U.S. Department of Labor</a:t>
            </a:r>
          </a:p>
          <a:p>
            <a:r>
              <a:rPr lang="en-US" sz="1800" dirty="0">
                <a:latin typeface="Rockwell"/>
              </a:rPr>
              <a:t>Participants receive a nationally recognized “Certificate of Completion” from the U.S. Department of the Labor (DOL).</a:t>
            </a:r>
          </a:p>
          <a:p>
            <a:r>
              <a:rPr lang="en-US" sz="1800" dirty="0">
                <a:latin typeface="Rockwell"/>
              </a:rPr>
              <a:t>Enhances your military job skills. </a:t>
            </a:r>
          </a:p>
          <a:p>
            <a:r>
              <a:rPr lang="en-US" sz="1800" dirty="0">
                <a:latin typeface="Rockwell"/>
              </a:rPr>
              <a:t>Demonstrates your motivation for more challenging military assignments. </a:t>
            </a:r>
          </a:p>
          <a:p>
            <a:r>
              <a:rPr lang="en-US" sz="1800" dirty="0">
                <a:latin typeface="Rockwell"/>
              </a:rPr>
              <a:t>Time or Competency Based</a:t>
            </a:r>
          </a:p>
          <a:p>
            <a:pPr marL="285750" indent="-285750">
              <a:buFont typeface="Arial" panose="020B0604020202020204" pitchFamily="34" charset="0"/>
              <a:buChar char="•"/>
            </a:pPr>
            <a:r>
              <a:rPr lang="en-US" sz="1800" dirty="0">
                <a:latin typeface="Rockwell"/>
              </a:rPr>
              <a:t>Time: </a:t>
            </a:r>
            <a:r>
              <a:rPr lang="en-US" sz="3200" dirty="0">
                <a:latin typeface="Times New Roman"/>
                <a:cs typeface="Times New Roman"/>
              </a:rPr>
              <a:t>The Time-Based Apprenticeship is the traditional model.  It requires you to log 2,000 to 6,200 hours to complete the trade by capturing your day to day work for those of any enlisted paygrade. </a:t>
            </a:r>
            <a:endParaRPr lang="en-US" sz="1800" dirty="0">
              <a:latin typeface="Times New Roman"/>
              <a:cs typeface="Times New Roman"/>
            </a:endParaRPr>
          </a:p>
          <a:p>
            <a:pPr marL="285750" indent="-285750">
              <a:buFont typeface="Arial" panose="020B0604020202020204" pitchFamily="34" charset="0"/>
              <a:buChar char="•"/>
            </a:pPr>
            <a:r>
              <a:rPr lang="en-US" sz="1800" dirty="0">
                <a:latin typeface="Rockwell"/>
                <a:cs typeface="Times New Roman" panose="02020603050405020304" pitchFamily="18" charset="0"/>
              </a:rPr>
              <a:t>Competency Based: </a:t>
            </a:r>
            <a:r>
              <a:rPr lang="en-US" sz="3200" dirty="0">
                <a:latin typeface="Times New Roman"/>
                <a:cs typeface="Times New Roman"/>
              </a:rPr>
              <a:t>E-5 and above.  These apprentices are expected to be able to demonstrate mastery of the competencies of their trade.  Instead of Skill Areas and hours (Time Based method), the apprentice has Trade-specific Job Functions that contain Competencies. </a:t>
            </a:r>
            <a:endParaRPr lang="en-US" sz="1800" dirty="0">
              <a:latin typeface="Times New Roman"/>
              <a:cs typeface="Times New Roman"/>
            </a:endParaRPr>
          </a:p>
          <a:p>
            <a:r>
              <a:rPr lang="en-US" sz="1800" dirty="0">
                <a:latin typeface="Rockwell"/>
              </a:rPr>
              <a:t> </a:t>
            </a:r>
          </a:p>
          <a:p>
            <a:pPr algn="l">
              <a:lnSpc>
                <a:spcPts val="1620"/>
              </a:lnSpc>
              <a:spcAft>
                <a:spcPts val="2256"/>
              </a:spcAft>
              <a:buNone/>
            </a:pPr>
            <a:r>
              <a:rPr lang="en-US" b="0" i="0" dirty="0">
                <a:effectLst/>
                <a:latin typeface="Roboto"/>
                <a:ea typeface="Roboto"/>
                <a:cs typeface="Roboto"/>
              </a:rPr>
              <a:t>A Registered Apprenticeship is a formal, structured training program. It combines on-the-job training (OJT) or mastery of competencies and related technical instruction.</a:t>
            </a:r>
            <a:endParaRPr lang="en-US" b="0" i="0" cap="all" dirty="0">
              <a:effectLst/>
              <a:latin typeface="Roboto"/>
              <a:ea typeface="Roboto"/>
              <a:cs typeface="Roboto"/>
            </a:endParaRPr>
          </a:p>
          <a:p>
            <a:pPr>
              <a:lnSpc>
                <a:spcPts val="1620"/>
              </a:lnSpc>
              <a:spcAft>
                <a:spcPts val="2256"/>
              </a:spcAft>
            </a:pPr>
            <a:endParaRPr lang="en-US" cap="all" dirty="0">
              <a:latin typeface="Roboto"/>
              <a:ea typeface="Roboto"/>
              <a:cs typeface="Roboto"/>
            </a:endParaRPr>
          </a:p>
          <a:p>
            <a:pPr algn="l">
              <a:lnSpc>
                <a:spcPts val="1620"/>
              </a:lnSpc>
              <a:spcAft>
                <a:spcPts val="2256"/>
              </a:spcAft>
              <a:buNone/>
            </a:pPr>
            <a:r>
              <a:rPr lang="en-US" b="0" i="0" cap="all" dirty="0">
                <a:effectLst/>
                <a:latin typeface="Roboto"/>
                <a:ea typeface="Roboto"/>
                <a:cs typeface="Roboto"/>
              </a:rPr>
              <a:t>Hands-on Career Training</a:t>
            </a:r>
            <a:endParaRPr lang="en-US" dirty="0"/>
          </a:p>
          <a:p>
            <a:pPr algn="l">
              <a:lnSpc>
                <a:spcPts val="1680"/>
              </a:lnSpc>
              <a:spcAft>
                <a:spcPts val="2256"/>
              </a:spcAft>
              <a:buNone/>
            </a:pPr>
            <a:r>
              <a:rPr lang="en-US" b="0" i="0" dirty="0">
                <a:effectLst/>
                <a:latin typeface="Roboto"/>
                <a:ea typeface="Roboto"/>
                <a:cs typeface="Roboto"/>
              </a:rPr>
              <a:t>Earn while you learn - you receive credit for workplace learning while you get paid to do your job.</a:t>
            </a:r>
          </a:p>
          <a:p>
            <a:pPr algn="l">
              <a:lnSpc>
                <a:spcPts val="1620"/>
              </a:lnSpc>
              <a:spcAft>
                <a:spcPts val="2256"/>
              </a:spcAft>
              <a:buNone/>
            </a:pPr>
            <a:r>
              <a:rPr lang="en-US" b="0" i="0" cap="all" dirty="0">
                <a:effectLst/>
                <a:latin typeface="Roboto"/>
                <a:ea typeface="Roboto"/>
                <a:cs typeface="Roboto"/>
              </a:rPr>
              <a:t>Education</a:t>
            </a:r>
          </a:p>
          <a:p>
            <a:pPr algn="l">
              <a:lnSpc>
                <a:spcPts val="1680"/>
              </a:lnSpc>
              <a:spcAft>
                <a:spcPts val="2256"/>
              </a:spcAft>
              <a:buNone/>
            </a:pPr>
            <a:r>
              <a:rPr lang="en-US" b="0" i="0" dirty="0">
                <a:effectLst/>
                <a:latin typeface="Roboto"/>
                <a:ea typeface="Roboto"/>
                <a:cs typeface="Roboto"/>
              </a:rPr>
              <a:t>Gain workplace-relevant skills through on-the-job training, and you could earn academic credit toward a degree.</a:t>
            </a:r>
          </a:p>
          <a:p>
            <a:pPr algn="l">
              <a:lnSpc>
                <a:spcPts val="1620"/>
              </a:lnSpc>
              <a:buNone/>
            </a:pPr>
            <a:r>
              <a:rPr lang="en-US" b="0" i="0" cap="all" dirty="0">
                <a:effectLst/>
                <a:latin typeface="Roboto"/>
                <a:ea typeface="Roboto"/>
                <a:cs typeface="Roboto"/>
              </a:rPr>
              <a:t>Increased Employability</a:t>
            </a:r>
          </a:p>
          <a:p>
            <a:pPr algn="l">
              <a:lnSpc>
                <a:spcPts val="1680"/>
              </a:lnSpc>
              <a:buNone/>
            </a:pPr>
            <a:r>
              <a:rPr lang="en-US" b="0" i="0" dirty="0">
                <a:effectLst/>
                <a:latin typeface="Roboto"/>
                <a:ea typeface="Roboto"/>
                <a:cs typeface="Roboto"/>
              </a:rPr>
              <a:t>According to the Department of Labor, 91% of people who complete an apprenticeship are still employed nine months later.</a:t>
            </a:r>
          </a:p>
          <a:p>
            <a:pPr algn="l">
              <a:lnSpc>
                <a:spcPts val="1620"/>
              </a:lnSpc>
              <a:spcAft>
                <a:spcPts val="2256"/>
              </a:spcAft>
              <a:buNone/>
            </a:pPr>
            <a:r>
              <a:rPr lang="en-US" b="0" i="0" cap="all" dirty="0">
                <a:effectLst/>
                <a:latin typeface="Roboto"/>
                <a:ea typeface="Roboto"/>
                <a:cs typeface="Roboto"/>
              </a:rPr>
              <a:t>Industry Recognition</a:t>
            </a:r>
          </a:p>
          <a:p>
            <a:pPr algn="l">
              <a:lnSpc>
                <a:spcPts val="1680"/>
              </a:lnSpc>
              <a:spcAft>
                <a:spcPts val="2256"/>
              </a:spcAft>
              <a:buNone/>
            </a:pPr>
            <a:r>
              <a:rPr lang="en-US" b="0" i="0" dirty="0">
                <a:effectLst/>
                <a:latin typeface="Roboto"/>
                <a:ea typeface="Roboto"/>
                <a:cs typeface="Roboto"/>
              </a:rPr>
              <a:t>An apprenticeship is an industry-recognized and nationally-portable credential that can ease your transition to the civilian workforce after your military service.</a:t>
            </a:r>
          </a:p>
          <a:p>
            <a:pPr algn="l">
              <a:lnSpc>
                <a:spcPts val="1620"/>
              </a:lnSpc>
              <a:buNone/>
            </a:pPr>
            <a:r>
              <a:rPr lang="en-US" b="0" i="0" cap="all" dirty="0">
                <a:effectLst/>
                <a:latin typeface="Roboto"/>
                <a:ea typeface="Roboto"/>
                <a:cs typeface="Roboto"/>
              </a:rPr>
              <a:t>Documented Work Experience</a:t>
            </a:r>
          </a:p>
          <a:p>
            <a:pPr algn="l">
              <a:lnSpc>
                <a:spcPts val="1680"/>
              </a:lnSpc>
            </a:pPr>
            <a:r>
              <a:rPr lang="en-US" b="0" i="0" dirty="0">
                <a:effectLst/>
                <a:latin typeface="Roboto"/>
                <a:ea typeface="Roboto"/>
                <a:cs typeface="Roboto"/>
              </a:rPr>
              <a:t>Detailed documentation of military experience can be shared with civilian employers and others to show equivalency to civilian jobs and credentials.</a:t>
            </a:r>
          </a:p>
          <a:p>
            <a:endParaRPr lang="en-US" b="1" dirty="0"/>
          </a:p>
          <a:p>
            <a:r>
              <a:rPr lang="en-US" b="1" dirty="0"/>
              <a:t>FACILITATOR GUIDE:</a:t>
            </a:r>
            <a:endParaRPr lang="en-US" dirty="0"/>
          </a:p>
          <a:p>
            <a:r>
              <a:rPr lang="en-US" baseline="0" dirty="0"/>
              <a:t>1.  Identify the command USMAP Coordinator.</a:t>
            </a:r>
          </a:p>
          <a:p>
            <a:r>
              <a:rPr lang="en-US" baseline="0" dirty="0"/>
              <a:t>2.  If time allows you can show the class the </a:t>
            </a:r>
            <a:r>
              <a:rPr lang="en-US" dirty="0"/>
              <a:t>USMAP website</a:t>
            </a:r>
            <a:endParaRPr lang="en-US" dirty="0">
              <a:cs typeface="Calibri"/>
            </a:endParaRPr>
          </a:p>
          <a:p>
            <a:endParaRPr lang="en-US" dirty="0">
              <a:cs typeface="Calibri"/>
            </a:endParaRPr>
          </a:p>
          <a:p>
            <a:r>
              <a:rPr lang="en-US" b="1" dirty="0">
                <a:cs typeface="Calibri"/>
              </a:rPr>
              <a:t>Additional talking points to add to the discussion:</a:t>
            </a:r>
          </a:p>
          <a:p>
            <a:r>
              <a:rPr lang="en-US" dirty="0">
                <a:cs typeface="Calibri"/>
              </a:rPr>
              <a:t>Apprenticeships build self-esteem and make you more marketable for future employment.</a:t>
            </a:r>
          </a:p>
          <a:p>
            <a:r>
              <a:rPr lang="en-US" dirty="0">
                <a:cs typeface="Calibri"/>
              </a:rPr>
              <a:t>Civilian employers recognize the value of apprenticeships and on-the-job experience which often translates into increased pay.</a:t>
            </a:r>
          </a:p>
          <a:p>
            <a:r>
              <a:rPr lang="en-US" dirty="0">
                <a:cs typeface="Calibri"/>
              </a:rPr>
              <a:t>Also, you log the hours while doing the job at your command.</a:t>
            </a:r>
          </a:p>
          <a:p>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15</a:t>
            </a:fld>
            <a:endParaRPr lang="en-US"/>
          </a:p>
        </p:txBody>
      </p:sp>
    </p:spTree>
    <p:extLst>
      <p:ext uri="{BB962C8B-B14F-4D97-AF65-F5344CB8AC3E}">
        <p14:creationId xmlns:p14="http://schemas.microsoft.com/office/powerpoint/2010/main" val="426559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DBF7D-FD2D-E869-2F91-7AA50B5C1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94E02-BBB8-F844-DB0A-FF12E6966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ED000-6CA8-ED4B-7D0A-6B56E452A890}"/>
              </a:ext>
            </a:extLst>
          </p:cNvPr>
          <p:cNvSpPr>
            <a:spLocks noGrp="1"/>
          </p:cNvSpPr>
          <p:nvPr>
            <p:ph type="body" idx="1"/>
          </p:nvPr>
        </p:nvSpPr>
        <p:spPr/>
        <p:txBody>
          <a:bodyPr/>
          <a:lstStyle/>
          <a:p>
            <a:r>
              <a:rPr lang="en-US" b="1" u="sng" dirty="0"/>
              <a:t>Facilitators Guide</a:t>
            </a:r>
            <a:endParaRPr lang="en-US" b="1" u="none" dirty="0"/>
          </a:p>
          <a:p>
            <a:pPr marL="0" indent="0">
              <a:buNone/>
            </a:pPr>
            <a:endParaRPr lang="en-US" b="0" u="none" dirty="0"/>
          </a:p>
          <a:p>
            <a:pPr marL="0" indent="0">
              <a:buNone/>
            </a:pPr>
            <a:r>
              <a:rPr lang="en-US" b="0" u="none" dirty="0"/>
              <a:t>1. In 2024, over 188K Sailors are currently ACTIVE in the USMAP program and 22.6K have completed their apprenticeships. Meaning that those that completed these have higher chances for additional employment opportunities post Navy service and increases chances for advancement. </a:t>
            </a:r>
          </a:p>
          <a:p>
            <a:pPr marL="228600" indent="-228600">
              <a:buAutoNum type="arabicPeriod"/>
            </a:pPr>
            <a:endParaRPr lang="en-US" b="0" u="none" dirty="0"/>
          </a:p>
          <a:p>
            <a:pPr>
              <a:lnSpc>
                <a:spcPts val="1440"/>
              </a:lnSpc>
              <a:buNone/>
            </a:pPr>
            <a:r>
              <a:rPr lang="en-US" sz="1200" b="0" i="0" dirty="0">
                <a:effectLst/>
                <a:latin typeface="Rockwell"/>
              </a:rPr>
              <a:t>2. Enhanced Wage Growth and Lifetime Earning</a:t>
            </a:r>
          </a:p>
          <a:p>
            <a:pPr>
              <a:buNone/>
            </a:pPr>
            <a:r>
              <a:rPr lang="en-US" sz="1200" b="0" i="0" dirty="0">
                <a:effectLst/>
                <a:latin typeface="Rockwell"/>
              </a:rPr>
              <a:t>Service members in apprenticeships experience a 49% earnings increase after completing the apprenticeship, highlighting immediate financial benefits and a path to higher lifetime earnings due to their new skills and certifications. </a:t>
            </a:r>
            <a:r>
              <a:rPr lang="en-US" b="0" i="0" dirty="0">
                <a:effectLst/>
                <a:latin typeface="Roboto"/>
                <a:ea typeface="Roboto"/>
                <a:cs typeface="Roboto"/>
              </a:rPr>
              <a:t>According to the Department of Labor, 91% of people who complete an apprenticeship are still employed nine months later.</a:t>
            </a:r>
            <a:endParaRPr lang="en-US" sz="1200" b="0" i="0" dirty="0">
              <a:effectLst/>
              <a:latin typeface="Roboto"/>
              <a:ea typeface="Roboto"/>
              <a:cs typeface="Roboto"/>
            </a:endParaRPr>
          </a:p>
          <a:p>
            <a:pPr>
              <a:buNone/>
            </a:pPr>
            <a:endParaRPr lang="en-US" sz="1200" b="0" i="0" dirty="0">
              <a:effectLst/>
              <a:latin typeface="Rockwell" panose="02060603020205020403" pitchFamily="18" charset="0"/>
            </a:endParaRPr>
          </a:p>
          <a:p>
            <a:pPr>
              <a:buNone/>
            </a:pPr>
            <a:r>
              <a:rPr lang="en-US" sz="1200" b="0" i="0" dirty="0">
                <a:effectLst/>
                <a:latin typeface="Rockwell"/>
              </a:rPr>
              <a:t>3. </a:t>
            </a:r>
            <a:r>
              <a:rPr lang="en-US" b="0" i="0" dirty="0">
                <a:effectLst/>
                <a:latin typeface="Roboto"/>
                <a:ea typeface="Roboto"/>
                <a:cs typeface="Roboto"/>
              </a:rPr>
              <a:t>Employers see substantial returns, with direct and indirect benefits ranging between $25,000 and $30,000 per registered apprentice, while apprentices also boost company growth post-training, driving increased earnings across sectors</a:t>
            </a:r>
            <a:endParaRPr lang="en-US" b="0" u="none" dirty="0">
              <a:latin typeface="Roboto"/>
              <a:ea typeface="Roboto"/>
              <a:cs typeface="Roboto"/>
            </a:endParaRPr>
          </a:p>
          <a:p>
            <a:endParaRPr lang="en-US" b="0" u="none" dirty="0"/>
          </a:p>
          <a:p>
            <a:pPr marL="0" indent="0">
              <a:buNone/>
            </a:pPr>
            <a:r>
              <a:rPr lang="en-US" b="0" u="none" dirty="0"/>
              <a:t>4.  The value for apprenticeships allows Sailors to achieve the following</a:t>
            </a:r>
          </a:p>
          <a:p>
            <a:pPr marL="685800" lvl="1" indent="-228600">
              <a:buAutoNum type="arabicPeriod"/>
            </a:pPr>
            <a:r>
              <a:rPr lang="en-US" b="0" u="none" dirty="0"/>
              <a:t>Hands on Career Training: </a:t>
            </a:r>
          </a:p>
          <a:p>
            <a:pPr marL="685800" lvl="1" indent="-228600">
              <a:buAutoNum type="arabicPeriod"/>
            </a:pPr>
            <a:r>
              <a:rPr lang="en-US" b="0" u="none" dirty="0"/>
              <a:t>Education:</a:t>
            </a:r>
          </a:p>
          <a:p>
            <a:pPr marL="685800" lvl="1" indent="-228600">
              <a:buAutoNum type="arabicPeriod"/>
            </a:pPr>
            <a:r>
              <a:rPr lang="en-US" b="0" u="none" dirty="0"/>
              <a:t>Industry Recognition:</a:t>
            </a:r>
          </a:p>
          <a:p>
            <a:pPr marL="685800" lvl="1" indent="-228600">
              <a:buAutoNum type="arabicPeriod"/>
            </a:pPr>
            <a:r>
              <a:rPr lang="en-US" b="0" u="none" dirty="0"/>
              <a:t>Documented Workplace Experience:</a:t>
            </a:r>
          </a:p>
          <a:p>
            <a:pPr marL="685800" lvl="1" indent="-228600">
              <a:buAutoNum type="arabicPeriod"/>
            </a:pPr>
            <a:r>
              <a:rPr lang="en-US" b="0" u="none"/>
              <a:t>Increased Employability:</a:t>
            </a:r>
            <a:endParaRPr lang="en-US" b="0" u="none" dirty="0"/>
          </a:p>
          <a:p>
            <a:endParaRPr lang="en-US" b="1"/>
          </a:p>
          <a:p>
            <a:endParaRPr lang="en-US">
              <a:cs typeface="Calibri"/>
            </a:endParaRPr>
          </a:p>
        </p:txBody>
      </p:sp>
      <p:sp>
        <p:nvSpPr>
          <p:cNvPr id="4" name="Slide Number Placeholder 3">
            <a:extLst>
              <a:ext uri="{FF2B5EF4-FFF2-40B4-BE49-F238E27FC236}">
                <a16:creationId xmlns:a16="http://schemas.microsoft.com/office/drawing/2014/main" id="{71A58611-30D4-ADE2-90FC-D86FB8F35CBD}"/>
              </a:ext>
            </a:extLst>
          </p:cNvPr>
          <p:cNvSpPr>
            <a:spLocks noGrp="1"/>
          </p:cNvSpPr>
          <p:nvPr>
            <p:ph type="sldNum" sz="quarter" idx="10"/>
          </p:nvPr>
        </p:nvSpPr>
        <p:spPr/>
        <p:txBody>
          <a:bodyPr/>
          <a:lstStyle/>
          <a:p>
            <a:fld id="{D5ACEE01-41AF-2A4D-9C8A-1F63ADF14122}" type="slidenum">
              <a:rPr lang="en-US" smtClean="0"/>
              <a:t>16</a:t>
            </a:fld>
            <a:endParaRPr lang="en-US"/>
          </a:p>
        </p:txBody>
      </p:sp>
    </p:spTree>
    <p:extLst>
      <p:ext uri="{BB962C8B-B14F-4D97-AF65-F5344CB8AC3E}">
        <p14:creationId xmlns:p14="http://schemas.microsoft.com/office/powerpoint/2010/main" val="338085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FACILITATOR GUIDE:</a:t>
            </a:r>
          </a:p>
          <a:p>
            <a:endParaRPr lang="en-US" b="1">
              <a:cs typeface="Calibri"/>
            </a:endParaRPr>
          </a:p>
          <a:p>
            <a:pPr marL="228600" indent="-228600">
              <a:buFontTx/>
              <a:buAutoNum type="arabicPeriod"/>
              <a:defRPr/>
            </a:pPr>
            <a:r>
              <a:rPr lang="en-US" b="1" i="0">
                <a:solidFill>
                  <a:srgbClr val="000000"/>
                </a:solidFill>
                <a:effectLst/>
                <a:latin typeface="Helvetica Neue"/>
              </a:rPr>
              <a:t>What is Defense Activity for Non-Traditional Education Support (DANTES): </a:t>
            </a:r>
            <a:r>
              <a:rPr lang="en-US" b="0" i="0">
                <a:solidFill>
                  <a:srgbClr val="000000"/>
                </a:solidFill>
                <a:effectLst/>
                <a:latin typeface="Helvetica Neue"/>
              </a:rPr>
              <a:t>DANTES manages a portfolio of education programs that help service members achieve their education and career goals.  This includes </a:t>
            </a:r>
            <a:r>
              <a:rPr lang="en-US" sz="1200">
                <a:latin typeface="Rockwell"/>
              </a:rPr>
              <a:t>Various programs </a:t>
            </a:r>
            <a:r>
              <a:rPr lang="en-US" dirty="0">
                <a:latin typeface="Rockwell"/>
              </a:rPr>
              <a:t>include College</a:t>
            </a:r>
            <a:r>
              <a:rPr lang="en-US" sz="1200">
                <a:latin typeface="Rockwell"/>
              </a:rPr>
              <a:t> and Career Counseling Program, DoD MOU College Comparison Tool (TADECIDE), Tuition Assistance (TA) for Postsecondary Degree Certificates/Programs, College Credit by Examination Program, Military Training Evaluation Program, and Overseas Education Support.</a:t>
            </a:r>
            <a:endParaRPr lang="en-US" sz="1200" dirty="0">
              <a:latin typeface="Rockwell"/>
            </a:endParaRPr>
          </a:p>
          <a:p>
            <a:endParaRPr lang="en-US" b="1" i="0">
              <a:solidFill>
                <a:srgbClr val="000000"/>
              </a:solidFill>
              <a:effectLst/>
              <a:latin typeface="Helvetica Neue"/>
            </a:endParaRPr>
          </a:p>
          <a:p>
            <a:endParaRPr lang="en-US" b="1" i="0">
              <a:solidFill>
                <a:srgbClr val="000000"/>
              </a:solidFill>
              <a:effectLst/>
              <a:latin typeface="Helvetica Neue"/>
            </a:endParaRPr>
          </a:p>
          <a:p>
            <a:r>
              <a:rPr lang="en-US" b="1" i="0">
                <a:solidFill>
                  <a:srgbClr val="000000"/>
                </a:solidFill>
                <a:effectLst/>
                <a:latin typeface="Helvetica Neue"/>
              </a:rPr>
              <a:t>MISSION:</a:t>
            </a:r>
            <a:r>
              <a:rPr lang="en-US" b="0" i="0">
                <a:solidFill>
                  <a:srgbClr val="000000"/>
                </a:solidFill>
                <a:effectLst/>
                <a:latin typeface="Helvetica Neue"/>
              </a:rPr>
              <a:t> DANTES manages a portfolio of education programs that help service members achieve their education and career goals.</a:t>
            </a:r>
            <a:br>
              <a:rPr lang="en-US" dirty="0">
                <a:cs typeface="+mn-lt"/>
              </a:rPr>
            </a:br>
            <a:r>
              <a:rPr lang="en-US" b="1" i="0">
                <a:solidFill>
                  <a:srgbClr val="000000"/>
                </a:solidFill>
                <a:effectLst/>
                <a:latin typeface="Helvetica Neue"/>
              </a:rPr>
              <a:t>VISION: </a:t>
            </a:r>
            <a:r>
              <a:rPr lang="en-US" b="0" i="0">
                <a:solidFill>
                  <a:srgbClr val="000000"/>
                </a:solidFill>
                <a:effectLst/>
                <a:latin typeface="Helvetica Neue"/>
              </a:rPr>
              <a:t>To lead in the delivery of quality education programs that make better service members today and more effective citizens tomorrow</a:t>
            </a:r>
            <a:br>
              <a:rPr lang="en-US" dirty="0">
                <a:cs typeface="+mn-lt"/>
              </a:rPr>
            </a:br>
            <a:endParaRPr lang="en-US"/>
          </a:p>
          <a:p>
            <a:endParaRPr lang="en-US" b="1">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17</a:t>
            </a:fld>
            <a:endParaRPr lang="en-US"/>
          </a:p>
        </p:txBody>
      </p:sp>
    </p:spTree>
    <p:extLst>
      <p:ext uri="{BB962C8B-B14F-4D97-AF65-F5344CB8AC3E}">
        <p14:creationId xmlns:p14="http://schemas.microsoft.com/office/powerpoint/2010/main" val="609238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GUIDE:</a:t>
            </a:r>
          </a:p>
          <a:p>
            <a:pPr marL="228600" indent="-228600">
              <a:buAutoNum type="arabicPeriod"/>
            </a:pPr>
            <a:endParaRPr lang="en-US" dirty="0"/>
          </a:p>
          <a:p>
            <a:pPr marL="228600" indent="-228600">
              <a:buAutoNum type="arabicPeriod"/>
            </a:pPr>
            <a:r>
              <a:rPr lang="en-US" dirty="0"/>
              <a:t>College credit recommendations for these exams are made through the American Council on Education (ACE) and are subject to the acceptance of individual academic institutions.  </a:t>
            </a:r>
            <a:endParaRPr lang="en-US" sz="1200" b="0" i="0" u="none" strike="noStrike" kern="1200">
              <a:effectLst/>
              <a:latin typeface="+mn-lt"/>
              <a:ea typeface="Calibri"/>
              <a:cs typeface="Calibri"/>
            </a:endParaRPr>
          </a:p>
          <a:p>
            <a:pPr marL="228600" indent="-228600">
              <a:buAutoNum type="arabicPeriod"/>
            </a:pPr>
            <a:endParaRPr lang="en-US" sz="1200" b="0" i="0" u="none" strike="noStrike" kern="1200" dirty="0">
              <a:effectLst/>
              <a:latin typeface="Rockwell" panose="02060603020205020403" pitchFamily="18" charset="0"/>
            </a:endParaRPr>
          </a:p>
          <a:p>
            <a:pPr marL="228600" indent="-228600">
              <a:buAutoNum type="arabicPeriod"/>
            </a:pPr>
            <a:r>
              <a:rPr lang="en-US" sz="1200" b="0" i="0" u="none" strike="noStrike" kern="1200" dirty="0">
                <a:effectLst/>
                <a:latin typeface="Rockwell"/>
              </a:rPr>
              <a:t>College-Level Examination Program (CLEP) and College Credit by Examination (DSST)</a:t>
            </a:r>
            <a:r>
              <a:rPr lang="en-US" sz="1200" b="0" i="0" u="none" strike="noStrike" kern="1200" dirty="0">
                <a:effectLst/>
                <a:latin typeface="Arial"/>
                <a:cs typeface="Arial"/>
              </a:rPr>
              <a:t> </a:t>
            </a:r>
            <a:r>
              <a:rPr lang="en-US" sz="1200" b="0" i="0" u="none" strike="noStrike" kern="1200" dirty="0">
                <a:effectLst/>
                <a:latin typeface="Rockwell"/>
              </a:rPr>
              <a:t>Administered by The College Board. Allows Sailors to test out of subjects . CLEP covers 30+ tests that cover 5 subject areas and DSST covers 30+ tests that cover 6 subject areas</a:t>
            </a:r>
            <a:endParaRPr lang="en-US" sz="1200" b="0" i="0" u="none" strike="noStrike" dirty="0">
              <a:effectLst/>
              <a:latin typeface="Rockwell"/>
            </a:endParaRPr>
          </a:p>
          <a:p>
            <a:pPr marL="228600" indent="-228600">
              <a:buAutoNum type="arabicPeriod"/>
            </a:pPr>
            <a:endParaRPr lang="en-US" dirty="0"/>
          </a:p>
          <a:p>
            <a:pPr marL="228600" indent="-228600">
              <a:buAutoNum type="arabicPeriod"/>
            </a:pPr>
            <a:r>
              <a:rPr lang="en-US" dirty="0"/>
              <a:t>Fully-Funded: Test centers may be located on or off base. DANTES funds the administration and test fees for service members. Test Fee Only: Test centers are off-base colleges and universities that provide testing. DANTES funds the test fee. Service members are responsible for paying the administration fee. Fees vary by institution. </a:t>
            </a:r>
            <a:endParaRPr lang="en-US">
              <a:cs typeface="Calibri"/>
            </a:endParaRPr>
          </a:p>
          <a:p>
            <a:pPr marL="171450" indent="-171450">
              <a:buFont typeface="Arial"/>
              <a:buChar char="•"/>
            </a:pPr>
            <a:r>
              <a:rPr lang="en-US" dirty="0"/>
              <a:t>Remote testing requires a computer (no tablets or Apple computers, please), an approved testing environment, and a reliable internet connection.  </a:t>
            </a:r>
            <a:endParaRPr lang="en-US">
              <a:cs typeface="Calibri"/>
            </a:endParaRPr>
          </a:p>
          <a:p>
            <a:pPr marL="171450" indent="-171450">
              <a:buFont typeface="Arial"/>
              <a:buChar char="•"/>
            </a:pPr>
            <a:r>
              <a:rPr lang="en-US" dirty="0"/>
              <a:t>For more information visit: </a:t>
            </a:r>
            <a:r>
              <a:rPr lang="en-US" dirty="0">
                <a:hlinkClick r:id="rId3">
                  <a:extLst>
                    <a:ext uri="{A12FA001-AC4F-418D-AE19-62706E023703}">
                      <ahyp:hlinkClr xmlns:ahyp="http://schemas.microsoft.com/office/drawing/2018/hyperlinkcolor" val="tx"/>
                    </a:ext>
                  </a:extLst>
                </a:hlinkClick>
              </a:rPr>
              <a:t>https://www.dantes.mil/</a:t>
            </a:r>
            <a:endParaRPr lang="en-US" dirty="0"/>
          </a:p>
          <a:p>
            <a:pPr marL="285750" indent="-285750">
              <a:buFont typeface="Arial" panose="020B0604020202020204" pitchFamily="34" charset="0"/>
              <a:buChar char="•"/>
            </a:pPr>
            <a:r>
              <a:rPr lang="en-US" sz="1200" dirty="0">
                <a:latin typeface="Rockwell"/>
              </a:rPr>
              <a:t>Exams can enable college credit* that can be applied to meet degree requirements (*Subject to individual academic institutions)</a:t>
            </a:r>
          </a:p>
          <a:p>
            <a:pPr marL="285750" indent="-285750">
              <a:buFont typeface="Arial" panose="020B0604020202020204" pitchFamily="34" charset="0"/>
              <a:buChar char="•"/>
            </a:pPr>
            <a:r>
              <a:rPr lang="en-US" sz="1200" dirty="0">
                <a:latin typeface="Rockwell"/>
              </a:rPr>
              <a:t>Free test prep and study materials provided online, via mobile apps, and at installation libraries and education centers</a:t>
            </a:r>
          </a:p>
          <a:p>
            <a:pPr marL="285750" indent="-285750">
              <a:buFont typeface="Arial" panose="020B0604020202020204" pitchFamily="34" charset="0"/>
              <a:buChar char="•"/>
            </a:pPr>
            <a:r>
              <a:rPr lang="en-US" sz="1200" dirty="0">
                <a:latin typeface="Rockwell"/>
              </a:rPr>
              <a:t>Two types of test centers: Fully-Funded and Test Fee Only</a:t>
            </a:r>
          </a:p>
          <a:p>
            <a:pPr marL="285750" indent="-285750">
              <a:buFont typeface="Arial" panose="020B0604020202020204" pitchFamily="34" charset="0"/>
              <a:buChar char="•"/>
            </a:pPr>
            <a:r>
              <a:rPr lang="en-US" sz="1200" dirty="0">
                <a:latin typeface="Rockwell"/>
              </a:rPr>
              <a:t>Options for remote testing</a:t>
            </a:r>
          </a:p>
          <a:p>
            <a:pPr marL="285750" indent="-285750">
              <a:buFont typeface="Arial" panose="020B0604020202020204" pitchFamily="34" charset="0"/>
              <a:buChar char="•"/>
            </a:pPr>
            <a:r>
              <a:rPr lang="en-US" sz="1200" dirty="0">
                <a:latin typeface="Rockwell"/>
              </a:rPr>
              <a:t>Retests are not funded by DANTES-one attempt per exam title</a:t>
            </a:r>
          </a:p>
          <a:p>
            <a:endParaRPr lang="en-US" b="1"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18</a:t>
            </a:fld>
            <a:endParaRPr lang="en-US"/>
          </a:p>
        </p:txBody>
      </p:sp>
    </p:spTree>
    <p:extLst>
      <p:ext uri="{BB962C8B-B14F-4D97-AF65-F5344CB8AC3E}">
        <p14:creationId xmlns:p14="http://schemas.microsoft.com/office/powerpoint/2010/main" val="300544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 GUIDE:</a:t>
            </a:r>
          </a:p>
          <a:p>
            <a:pPr marL="0" indent="0">
              <a:buFont typeface="Arial"/>
              <a:buNone/>
            </a:pPr>
            <a:r>
              <a:rPr lang="en-US" dirty="0"/>
              <a:t>1. MyCAA is a workforce development program that provides up to $4,000 in financial assistance to eligible military spouses for the pursuit or maintenance of a license, certification or associate degree necessary to gain employment in an occupation or career field. </a:t>
            </a:r>
          </a:p>
          <a:p>
            <a:pPr marL="171450" indent="-171450">
              <a:buFont typeface="Arial"/>
              <a:buChar char="•"/>
            </a:pPr>
            <a:endParaRPr lang="en-US">
              <a:cs typeface="Calibri"/>
            </a:endParaRPr>
          </a:p>
          <a:p>
            <a:pPr lvl="0"/>
            <a:r>
              <a:rPr lang="en-US" dirty="0"/>
              <a:t>2.  Eligible spouses include: </a:t>
            </a:r>
            <a:r>
              <a:rPr lang="en-US" sz="2800" dirty="0"/>
              <a:t>Active-duty and reserve members under Title 10 orders in pay grades E-1 to E-9, W-1 to W-3, and O-1 to O-3 who completed high school or obtained a GED</a:t>
            </a:r>
          </a:p>
          <a:p>
            <a:pPr marL="171450" indent="-171450">
              <a:buFont typeface="Arial"/>
              <a:buChar char="•"/>
            </a:pPr>
            <a:endParaRPr lang="en-US">
              <a:cs typeface="Calibri"/>
            </a:endParaRPr>
          </a:p>
          <a:p>
            <a:pPr marL="0" indent="0">
              <a:buFont typeface="Arial"/>
              <a:buNone/>
            </a:pPr>
            <a:r>
              <a:rPr lang="en-US" dirty="0">
                <a:cs typeface="Calibri"/>
              </a:rPr>
              <a:t>3. </a:t>
            </a:r>
            <a:r>
              <a:rPr lang="en-US" dirty="0"/>
              <a:t>Provides free educational coaching and career guidance from a Spouse Education and Career Opportunities career coach. Coaches can provide education and training, career exploration, assessments and skills inventories, employment readiness and career search assistance. </a:t>
            </a:r>
          </a:p>
          <a:p>
            <a:pPr marL="171450" indent="-171450">
              <a:buFont typeface="Arial"/>
              <a:buChar char="•"/>
            </a:pPr>
            <a:endParaRPr lang="en-US">
              <a:cs typeface="Calibri"/>
            </a:endParaRPr>
          </a:p>
          <a:p>
            <a:pPr marL="0" indent="0">
              <a:buFont typeface="Arial"/>
              <a:buNone/>
            </a:pPr>
            <a:r>
              <a:rPr lang="en-US" dirty="0"/>
              <a:t>4.  Visit </a:t>
            </a:r>
            <a:r>
              <a:rPr lang="en-US" dirty="0">
                <a:hlinkClick r:id="rId3"/>
              </a:rPr>
              <a:t>https://mycaa.militaryonesource.mil/mycaa/</a:t>
            </a:r>
            <a:r>
              <a:rPr lang="en-US" dirty="0"/>
              <a:t> for more information</a:t>
            </a:r>
            <a:endParaRPr lang="en-US" dirty="0">
              <a:cs typeface="Calibri"/>
            </a:endParaRPr>
          </a:p>
          <a:p>
            <a:endParaRPr lang="en-US" b="1">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19</a:t>
            </a:fld>
            <a:endParaRPr lang="en-US"/>
          </a:p>
        </p:txBody>
      </p:sp>
    </p:spTree>
    <p:extLst>
      <p:ext uri="{BB962C8B-B14F-4D97-AF65-F5344CB8AC3E}">
        <p14:creationId xmlns:p14="http://schemas.microsoft.com/office/powerpoint/2010/main" val="423224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7B871-06B5-3E13-BA9D-950521B92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68017-3AC3-4352-9F09-0845C1CB2D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2073B-7D17-E53E-07AB-5938958AB694}"/>
              </a:ext>
            </a:extLst>
          </p:cNvPr>
          <p:cNvSpPr>
            <a:spLocks noGrp="1"/>
          </p:cNvSpPr>
          <p:nvPr>
            <p:ph type="body" idx="1"/>
          </p:nvPr>
        </p:nvSpPr>
        <p:spPr/>
        <p:txBody>
          <a:bodyPr/>
          <a:lstStyle/>
          <a:p>
            <a:pPr marL="0" indent="0">
              <a:buFont typeface="+mj-lt"/>
              <a:buNone/>
            </a:pPr>
            <a:r>
              <a:rPr lang="en-US" b="1" dirty="0">
                <a:cs typeface="Calibri"/>
              </a:rPr>
              <a:t>FACILITATOR GUIDE:</a:t>
            </a:r>
          </a:p>
          <a:p>
            <a:pPr marL="0" indent="0">
              <a:buFont typeface="+mj-lt"/>
              <a:buNone/>
            </a:pPr>
            <a:endParaRPr lang="en-US" b="1" i="0">
              <a:solidFill>
                <a:srgbClr val="000000"/>
              </a:solidFill>
              <a:effectLst/>
              <a:latin typeface="Calibri"/>
              <a:cs typeface="Calibri"/>
            </a:endParaRPr>
          </a:p>
          <a:p>
            <a:r>
              <a:rPr lang="en-US" b="0" i="0" dirty="0">
                <a:solidFill>
                  <a:srgbClr val="000000"/>
                </a:solidFill>
                <a:effectLst/>
                <a:latin typeface="Martel Sans"/>
              </a:rPr>
              <a:t>1. </a:t>
            </a:r>
            <a:r>
              <a:rPr lang="en-US" b="0" i="0" dirty="0" err="1">
                <a:solidFill>
                  <a:srgbClr val="000000"/>
                </a:solidFill>
                <a:effectLst/>
                <a:latin typeface="Martel Sans"/>
              </a:rPr>
              <a:t>DoDMWR</a:t>
            </a:r>
            <a:r>
              <a:rPr lang="en-US" b="0" i="0" dirty="0">
                <a:solidFill>
                  <a:srgbClr val="000000"/>
                </a:solidFill>
                <a:effectLst/>
                <a:latin typeface="Martel Sans"/>
              </a:rPr>
              <a:t> Library offers a variety of different choices for study preparations.  Since the sundown of the Online Academic Skills Course (OASC), this is now the latest and greatest for those interested in retaking their ASVAB test. The OASC was built specifically for military personnel, veterans, and their families, with a focus on core academic skills like reading, writing, and math. It seems to be primarily used to help with military advancement exams, entrance tests, or general academic improvement.  </a:t>
            </a:r>
            <a:r>
              <a:rPr lang="en-US" dirty="0">
                <a:solidFill>
                  <a:srgbClr val="000000"/>
                </a:solidFill>
                <a:latin typeface="Martel Sans"/>
              </a:rPr>
              <a:t>Learning Express</a:t>
            </a:r>
            <a:r>
              <a:rPr lang="en-US" b="0" i="0" dirty="0">
                <a:solidFill>
                  <a:srgbClr val="000000"/>
                </a:solidFill>
                <a:effectLst/>
                <a:latin typeface="Martel Sans"/>
              </a:rPr>
              <a:t>, on the other hand, is much broader. It was primarily designed for students, job seekers, and adult learners, offering test prep, career certification study guides, and job-related skills training. That said, it has quite a few military related options as well (at least via our DoD MWR Libraries account).</a:t>
            </a:r>
          </a:p>
          <a:p>
            <a:pPr marL="0" indent="0" algn="l">
              <a:buFont typeface="+mj-lt"/>
              <a:buNone/>
            </a:pPr>
            <a:endParaRPr lang="en-US" b="0" i="0">
              <a:solidFill>
                <a:srgbClr val="000000"/>
              </a:solidFill>
              <a:effectLst/>
              <a:latin typeface="Martel Sans"/>
            </a:endParaRPr>
          </a:p>
          <a:p>
            <a:pPr marL="0" indent="0" algn="l">
              <a:buFont typeface="+mj-lt"/>
              <a:buNone/>
            </a:pPr>
            <a:endParaRPr lang="en-US">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AB9DA5D9-8537-07A1-4376-9474A6B74DD4}"/>
              </a:ext>
            </a:extLst>
          </p:cNvPr>
          <p:cNvSpPr>
            <a:spLocks noGrp="1"/>
          </p:cNvSpPr>
          <p:nvPr>
            <p:ph type="sldNum" sz="quarter" idx="10"/>
          </p:nvPr>
        </p:nvSpPr>
        <p:spPr/>
        <p:txBody>
          <a:bodyPr/>
          <a:lstStyle/>
          <a:p>
            <a:fld id="{D5ACEE01-41AF-2A4D-9C8A-1F63ADF14122}" type="slidenum">
              <a:rPr lang="en-US" smtClean="0"/>
              <a:t>20</a:t>
            </a:fld>
            <a:endParaRPr lang="en-US"/>
          </a:p>
        </p:txBody>
      </p:sp>
    </p:spTree>
    <p:extLst>
      <p:ext uri="{BB962C8B-B14F-4D97-AF65-F5344CB8AC3E}">
        <p14:creationId xmlns:p14="http://schemas.microsoft.com/office/powerpoint/2010/main" val="207412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Review objectives</a:t>
            </a:r>
            <a:endParaRPr lang="en-US" dirty="0">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2</a:t>
            </a:fld>
            <a:endParaRPr lang="en-US"/>
          </a:p>
        </p:txBody>
      </p:sp>
    </p:spTree>
    <p:extLst>
      <p:ext uri="{BB962C8B-B14F-4D97-AF65-F5344CB8AC3E}">
        <p14:creationId xmlns:p14="http://schemas.microsoft.com/office/powerpoint/2010/main" val="2225103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74E37-BC7F-D14E-8BB1-330F7ABA2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02348-3433-CEEC-2135-EF2AC7C37B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36B43-9FFB-44CB-319D-E17E86794051}"/>
              </a:ext>
            </a:extLst>
          </p:cNvPr>
          <p:cNvSpPr>
            <a:spLocks noGrp="1"/>
          </p:cNvSpPr>
          <p:nvPr>
            <p:ph type="body" idx="1"/>
          </p:nvPr>
        </p:nvSpPr>
        <p:spPr/>
        <p:txBody>
          <a:bodyPr/>
          <a:lstStyle/>
          <a:p>
            <a:pPr marL="0" indent="0">
              <a:buFont typeface="+mj-lt"/>
              <a:buNone/>
            </a:pPr>
            <a:r>
              <a:rPr lang="en-US" b="1">
                <a:cs typeface="Calibri"/>
              </a:rPr>
              <a:t>FACILITATOR GUIDE:</a:t>
            </a:r>
          </a:p>
          <a:p>
            <a:pPr marL="0" indent="0">
              <a:buFont typeface="+mj-lt"/>
              <a:buNone/>
            </a:pPr>
            <a:endParaRPr lang="en-US" b="1" i="0">
              <a:solidFill>
                <a:srgbClr val="000000"/>
              </a:solidFill>
              <a:effectLst/>
              <a:latin typeface="Calibri"/>
              <a:cs typeface="Calibri"/>
            </a:endParaRPr>
          </a:p>
          <a:p>
            <a:pPr marL="0" indent="0">
              <a:buFont typeface="+mj-lt"/>
              <a:buNone/>
            </a:pPr>
            <a:r>
              <a:rPr lang="en-US" b="1" i="0" u="sng">
                <a:solidFill>
                  <a:srgbClr val="000000"/>
                </a:solidFill>
                <a:effectLst/>
                <a:latin typeface="Calibri"/>
                <a:cs typeface="Calibri"/>
              </a:rPr>
              <a:t>DoD MWR Library</a:t>
            </a:r>
            <a:endParaRPr lang="en-US" b="0" i="0" u="sng">
              <a:solidFill>
                <a:srgbClr val="000000"/>
              </a:solidFill>
              <a:effectLst/>
              <a:latin typeface="Calibri"/>
              <a:cs typeface="Calibri"/>
            </a:endParaRPr>
          </a:p>
          <a:p>
            <a:pPr marL="0" indent="0" algn="l">
              <a:buFont typeface="+mj-lt"/>
              <a:buNone/>
            </a:pPr>
            <a:endParaRPr lang="en-US" b="0" i="0">
              <a:solidFill>
                <a:srgbClr val="000000"/>
              </a:solidFill>
              <a:effectLst/>
              <a:latin typeface="Martel Sans"/>
            </a:endParaRPr>
          </a:p>
          <a:p>
            <a:pPr marL="0" indent="0" algn="l">
              <a:buFont typeface="+mj-lt"/>
              <a:buNone/>
            </a:pPr>
            <a:r>
              <a:rPr lang="en-US" b="0" i="0">
                <a:solidFill>
                  <a:srgbClr val="000000"/>
                </a:solidFill>
                <a:effectLst/>
                <a:latin typeface="Martel Sans"/>
              </a:rPr>
              <a:t>1. Because the internet is a popular and powerful tool for information access, education, and entertainment, the DoD joint service initiative is streamlining how MWR provides online access to library services and </a:t>
            </a:r>
            <a:r>
              <a:rPr lang="en-US" b="0" i="0" err="1">
                <a:solidFill>
                  <a:srgbClr val="000000"/>
                </a:solidFill>
                <a:effectLst/>
                <a:latin typeface="Martel Sans"/>
              </a:rPr>
              <a:t>eResources</a:t>
            </a:r>
            <a:r>
              <a:rPr lang="en-US" b="0" i="0">
                <a:solidFill>
                  <a:srgbClr val="000000"/>
                </a:solidFill>
                <a:effectLst/>
                <a:latin typeface="Martel Sans"/>
              </a:rPr>
              <a:t> - members can search for new library materials and upcoming programs at their local installation library; learn a new language; find a tutor; check out digital and audio books; these are just a few of the services to be offered in the new one-stop library shop. DoD MWR Libraries, encouraging and empowering Service members and families to embrace life-long learning.</a:t>
            </a:r>
          </a:p>
          <a:p>
            <a:pPr marL="0" indent="0" algn="l">
              <a:buFont typeface="+mj-lt"/>
              <a:buNone/>
            </a:pPr>
            <a:endParaRPr lang="en-US" b="0" i="0">
              <a:solidFill>
                <a:srgbClr val="000000"/>
              </a:solidFill>
              <a:effectLst/>
              <a:latin typeface="Martel Sans"/>
            </a:endParaRPr>
          </a:p>
          <a:p>
            <a:pPr marL="0" indent="0" algn="l">
              <a:buFont typeface="+mj-lt"/>
              <a:buNone/>
            </a:pPr>
            <a:r>
              <a:rPr lang="en-US" b="0" i="0">
                <a:solidFill>
                  <a:srgbClr val="000000"/>
                </a:solidFill>
                <a:effectLst/>
                <a:latin typeface="Martel Sans"/>
              </a:rPr>
              <a:t>2. </a:t>
            </a:r>
            <a:r>
              <a:rPr lang="en-US" b="0" i="0" err="1">
                <a:solidFill>
                  <a:srgbClr val="000000"/>
                </a:solidFill>
                <a:effectLst/>
                <a:latin typeface="Martel Sans"/>
              </a:rPr>
              <a:t>DoDMWR</a:t>
            </a:r>
            <a:r>
              <a:rPr lang="en-US" b="0" i="0">
                <a:solidFill>
                  <a:srgbClr val="000000"/>
                </a:solidFill>
                <a:effectLst/>
                <a:latin typeface="Martel Sans"/>
              </a:rPr>
              <a:t> Library offers a variety of different choices for study preparations.  Since the sundown of the Online Academic Skills Course (OASC), this is now the latest and greatest for those interested in retaking their ASVAB test. The OASC was built specifically for military personnel, veterans, and their families, with a focus on core academic skills like reading, writing, and math. It seems to be primarily used to help with military advancement exams, entrance tests, or general academic improvement.  </a:t>
            </a:r>
            <a:r>
              <a:rPr lang="en-US" b="0" i="0" err="1">
                <a:solidFill>
                  <a:srgbClr val="000000"/>
                </a:solidFill>
                <a:effectLst/>
                <a:latin typeface="Martel Sans"/>
              </a:rPr>
              <a:t>LearningExpress</a:t>
            </a:r>
            <a:r>
              <a:rPr lang="en-US" b="0" i="0">
                <a:solidFill>
                  <a:srgbClr val="000000"/>
                </a:solidFill>
                <a:effectLst/>
                <a:latin typeface="Martel Sans"/>
              </a:rPr>
              <a:t>, on the other hand, is much broader. It was primarily designed for students, job seekers, and adult learners, offering test prep, career certification study guides, and job-related skills training. That said, it has quite a few military related options as well (at least via our DoD MWR Libraries account).</a:t>
            </a:r>
          </a:p>
          <a:p>
            <a:pPr marL="0" indent="0" algn="l">
              <a:buFont typeface="+mj-lt"/>
              <a:buNone/>
            </a:pPr>
            <a:endParaRPr lang="en-US" b="0" i="0">
              <a:solidFill>
                <a:srgbClr val="000000"/>
              </a:solidFill>
              <a:effectLst/>
              <a:latin typeface="Martel Sans"/>
            </a:endParaRPr>
          </a:p>
          <a:p>
            <a:pPr marL="0" indent="0" algn="l">
              <a:buFont typeface="+mj-lt"/>
              <a:buNone/>
            </a:pPr>
            <a:r>
              <a:rPr lang="en-US" b="1" i="0">
                <a:solidFill>
                  <a:srgbClr val="000000"/>
                </a:solidFill>
                <a:effectLst/>
                <a:latin typeface="Martel Sans"/>
              </a:rPr>
              <a:t>3. Authorized Patrons </a:t>
            </a:r>
          </a:p>
          <a:p>
            <a:pPr marL="0" indent="0" algn="l">
              <a:buFont typeface="+mj-lt"/>
              <a:buNone/>
            </a:pPr>
            <a:r>
              <a:rPr lang="en-US" b="0" i="0">
                <a:solidFill>
                  <a:srgbClr val="000000"/>
                </a:solidFill>
                <a:effectLst/>
                <a:latin typeface="Martel Sans"/>
              </a:rPr>
              <a:t>- Active duty military (Army, Marine Corps, Navy, Air Force, and Coast Guard).</a:t>
            </a:r>
          </a:p>
          <a:p>
            <a:pPr marL="0" indent="0" algn="l">
              <a:buFont typeface="+mj-lt"/>
              <a:buNone/>
            </a:pPr>
            <a:r>
              <a:rPr lang="en-US" b="0" i="0">
                <a:solidFill>
                  <a:srgbClr val="000000"/>
                </a:solidFill>
                <a:effectLst/>
                <a:latin typeface="Martel Sans"/>
              </a:rPr>
              <a:t>- Members of the Reserve components and National Guard.</a:t>
            </a:r>
          </a:p>
          <a:p>
            <a:pPr marL="0" indent="0" algn="l">
              <a:buFont typeface="+mj-lt"/>
              <a:buNone/>
            </a:pPr>
            <a:r>
              <a:rPr lang="en-US" b="0" i="0">
                <a:solidFill>
                  <a:srgbClr val="000000"/>
                </a:solidFill>
                <a:effectLst/>
                <a:latin typeface="Martel Sans"/>
              </a:rPr>
              <a:t>- Retired military, including retired from the Reserves and National Guard.</a:t>
            </a:r>
          </a:p>
          <a:p>
            <a:pPr marL="0" indent="0" algn="l">
              <a:buFont typeface="+mj-lt"/>
              <a:buNone/>
            </a:pPr>
            <a:r>
              <a:rPr lang="en-US" b="0" i="0">
                <a:solidFill>
                  <a:srgbClr val="000000"/>
                </a:solidFill>
                <a:effectLst/>
                <a:latin typeface="Martel Sans"/>
              </a:rPr>
              <a:t>- Medal of Honor recipients and veterans with 100% service-connected disabilities.</a:t>
            </a:r>
          </a:p>
          <a:p>
            <a:pPr marL="0" indent="0" algn="l">
              <a:buFont typeface="+mj-lt"/>
              <a:buNone/>
            </a:pPr>
            <a:r>
              <a:rPr lang="en-US" b="0" i="0">
                <a:solidFill>
                  <a:srgbClr val="000000"/>
                </a:solidFill>
                <a:effectLst/>
                <a:latin typeface="Martel Sans"/>
              </a:rPr>
              <a:t>- Eligible family members who are officially sponsored (ID card holder) by authorized patrons in the above categories.</a:t>
            </a:r>
          </a:p>
          <a:p>
            <a:pPr marL="0" indent="0" algn="l">
              <a:buFont typeface="+mj-lt"/>
              <a:buNone/>
            </a:pPr>
            <a:r>
              <a:rPr lang="en-US" b="0" i="0">
                <a:solidFill>
                  <a:srgbClr val="000000"/>
                </a:solidFill>
                <a:effectLst/>
                <a:latin typeface="Martel Sans"/>
              </a:rPr>
              <a:t>- DOD and Coast Guard civilians, including appropriated and non-appropriated fund employees, when stationed outside the United States; stateside eligibility contingent upon resource availability.</a:t>
            </a:r>
          </a:p>
          <a:p>
            <a:pPr marL="0" indent="0" algn="l">
              <a:buFont typeface="+mj-lt"/>
              <a:buNone/>
            </a:pPr>
            <a:r>
              <a:rPr lang="en-US" b="0" i="0">
                <a:solidFill>
                  <a:srgbClr val="000000"/>
                </a:solidFill>
                <a:effectLst/>
                <a:latin typeface="Martel Sans"/>
              </a:rPr>
              <a:t>- These are generalized categories; eligibility per DoDI 1015.10.</a:t>
            </a:r>
          </a:p>
          <a:p>
            <a:pPr marL="0" lvl="0" indent="0">
              <a:buFont typeface="+mj-lt"/>
              <a:buNone/>
            </a:pPr>
            <a:endParaRPr lang="en-US" b="0" i="0">
              <a:solidFill>
                <a:srgbClr val="000000"/>
              </a:solidFill>
              <a:effectLst/>
              <a:latin typeface="Calibri"/>
              <a:cs typeface="Calibri"/>
            </a:endParaRPr>
          </a:p>
          <a:p>
            <a:pPr marL="0" lvl="0" indent="0">
              <a:buFont typeface="+mj-lt"/>
              <a:buNone/>
            </a:pPr>
            <a:r>
              <a:rPr lang="en-US" b="0" i="0">
                <a:solidFill>
                  <a:srgbClr val="000000"/>
                </a:solidFill>
                <a:effectLst/>
                <a:latin typeface="Calibri"/>
                <a:cs typeface="Calibri"/>
              </a:rPr>
              <a:t>4. Visit https://www.dodmwrlibraries.org/ and </a:t>
            </a:r>
            <a:r>
              <a:rPr lang="en-US" sz="1800" u="sng">
                <a:solidFill>
                  <a:srgbClr val="467886"/>
                </a:solidFill>
                <a:effectLst/>
                <a:latin typeface="Times New Roman" panose="02020603050405020304" pitchFamily="18" charset="0"/>
                <a:ea typeface="Aptos" panose="020B0004020202020204" pitchFamily="34" charset="0"/>
                <a:hlinkClick r:id="rId3"/>
              </a:rPr>
              <a:t>https://www.dodmwrlibraries.org/continuing-education</a:t>
            </a:r>
            <a:r>
              <a:rPr lang="en-US" b="0" i="0">
                <a:solidFill>
                  <a:srgbClr val="000000"/>
                </a:solidFill>
                <a:effectLst/>
                <a:latin typeface="Calibri"/>
                <a:cs typeface="Calibri"/>
              </a:rPr>
              <a:t> for more information</a:t>
            </a:r>
            <a:endParaRPr lang="en-US">
              <a:solidFill>
                <a:srgbClr val="000000"/>
              </a:solidFill>
              <a:latin typeface="Calibri"/>
              <a:cs typeface="Calibri"/>
            </a:endParaRPr>
          </a:p>
        </p:txBody>
      </p:sp>
      <p:sp>
        <p:nvSpPr>
          <p:cNvPr id="4" name="Slide Number Placeholder 3">
            <a:extLst>
              <a:ext uri="{FF2B5EF4-FFF2-40B4-BE49-F238E27FC236}">
                <a16:creationId xmlns:a16="http://schemas.microsoft.com/office/drawing/2014/main" id="{50CEC0CC-C77A-54EB-D906-FBB6932E256E}"/>
              </a:ext>
            </a:extLst>
          </p:cNvPr>
          <p:cNvSpPr>
            <a:spLocks noGrp="1"/>
          </p:cNvSpPr>
          <p:nvPr>
            <p:ph type="sldNum" sz="quarter" idx="10"/>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208929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GUIDE:</a:t>
            </a:r>
          </a:p>
          <a:p>
            <a:r>
              <a:rPr lang="en-US" b="1" u="none" dirty="0"/>
              <a:t>1. </a:t>
            </a:r>
            <a:r>
              <a:rPr lang="en-US" sz="1200" b="0" i="0" dirty="0">
                <a:effectLst/>
                <a:latin typeface="Rockwell"/>
              </a:rPr>
              <a:t>The Montgomery GI Bill (MGIB) is a US Department of Veterans Affairs (VA) education benefit program for eligible service members and veterans. It offers up to 36 months of </a:t>
            </a:r>
          </a:p>
          <a:p>
            <a:r>
              <a:rPr lang="en-US" sz="1200" b="0" i="0" dirty="0">
                <a:effectLst/>
                <a:latin typeface="Rockwell"/>
              </a:rPr>
              <a:t>education benefits for a variety of programs, including college, vocational training, and apprenticeship programs. </a:t>
            </a:r>
            <a:endParaRPr lang="en-US" sz="1200" b="0" i="0" u="sng" dirty="0">
              <a:effectLst/>
              <a:latin typeface="Rockwell"/>
            </a:endParaRPr>
          </a:p>
          <a:p>
            <a:endParaRPr lang="en-US" sz="1200" b="0" i="0" u="sng" dirty="0">
              <a:effectLst/>
              <a:latin typeface="Rockwell" panose="02060603020205020403" pitchFamily="18" charset="0"/>
            </a:endParaRPr>
          </a:p>
          <a:p>
            <a:r>
              <a:rPr lang="en-US" sz="1200" b="0" i="0" u="none" dirty="0">
                <a:effectLst/>
                <a:latin typeface="Rockwell"/>
              </a:rPr>
              <a:t>2. </a:t>
            </a:r>
            <a:r>
              <a:rPr lang="en-US" sz="1200" dirty="0">
                <a:latin typeface="Rockwell"/>
              </a:rPr>
              <a:t>Benefits: </a:t>
            </a:r>
          </a:p>
          <a:p>
            <a:pPr marL="285750" indent="-285750">
              <a:buFont typeface="Arial" panose="020B0604020202020204" pitchFamily="34" charset="0"/>
              <a:buChar char="•"/>
            </a:pPr>
            <a:r>
              <a:rPr lang="en-US" sz="1200" dirty="0">
                <a:latin typeface="Rockwell"/>
              </a:rPr>
              <a:t>Provides 36 months of educational benefits</a:t>
            </a:r>
          </a:p>
          <a:p>
            <a:pPr marL="285750" indent="-285750">
              <a:buFont typeface="Arial" panose="020B0604020202020204" pitchFamily="34" charset="0"/>
              <a:buChar char="•"/>
            </a:pPr>
            <a:r>
              <a:rPr lang="en-US" sz="1200" dirty="0">
                <a:latin typeface="Rockwell"/>
              </a:rPr>
              <a:t>Expires 10 years after separation from service</a:t>
            </a:r>
          </a:p>
          <a:p>
            <a:pPr marL="285750" indent="-285750">
              <a:buFont typeface="Arial" panose="020B0604020202020204" pitchFamily="34" charset="0"/>
              <a:buChar char="•"/>
            </a:pPr>
            <a:r>
              <a:rPr lang="en-US" sz="1200" dirty="0">
                <a:latin typeface="Rockwell"/>
              </a:rPr>
              <a:t>Payments are made directly to member monthly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Rockwell"/>
              </a:rPr>
              <a:t>Payment rates are available on the VA’s website </a:t>
            </a:r>
            <a:r>
              <a:rPr lang="en-US" dirty="0">
                <a:hlinkClick r:id="rId3">
                  <a:extLst>
                    <a:ext uri="{A12FA001-AC4F-418D-AE19-62706E023703}">
                      <ahyp:hlinkClr xmlns:ahyp="http://schemas.microsoft.com/office/drawing/2018/hyperlinkcolor" val="tx"/>
                    </a:ext>
                  </a:extLst>
                </a:hlinkClick>
              </a:rPr>
              <a:t>https://www.benefits.va.gov/gibill</a:t>
            </a:r>
            <a:r>
              <a:rPr lang="en-US" dirty="0">
                <a:cs typeface="Calibri"/>
              </a:rPr>
              <a:t> </a:t>
            </a:r>
          </a:p>
          <a:p>
            <a:pPr marL="285750" indent="-285750">
              <a:buFont typeface="Arial" panose="020B0604020202020204" pitchFamily="34" charset="0"/>
              <a:buChar char="•"/>
            </a:pPr>
            <a:r>
              <a:rPr lang="en-US" sz="1200" dirty="0">
                <a:latin typeface="Rockwell"/>
              </a:rPr>
              <a:t>Can convert to Post 9/11 G.I. Bill</a:t>
            </a:r>
          </a:p>
        </p:txBody>
      </p:sp>
      <p:sp>
        <p:nvSpPr>
          <p:cNvPr id="4" name="Slide Number Placeholder 3"/>
          <p:cNvSpPr>
            <a:spLocks noGrp="1"/>
          </p:cNvSpPr>
          <p:nvPr>
            <p:ph type="sldNum" sz="quarter" idx="10"/>
          </p:nvPr>
        </p:nvSpPr>
        <p:spPr/>
        <p:txBody>
          <a:bodyPr/>
          <a:lstStyle/>
          <a:p>
            <a:fld id="{D5ACEE01-41AF-2A4D-9C8A-1F63ADF14122}" type="slidenum">
              <a:rPr lang="en-US" smtClean="0"/>
              <a:t>22</a:t>
            </a:fld>
            <a:endParaRPr lang="en-US"/>
          </a:p>
        </p:txBody>
      </p:sp>
    </p:spTree>
    <p:extLst>
      <p:ext uri="{BB962C8B-B14F-4D97-AF65-F5344CB8AC3E}">
        <p14:creationId xmlns:p14="http://schemas.microsoft.com/office/powerpoint/2010/main" val="618769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F64C8-5BBF-41E6-92A8-84329FF4DA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2F299-1F2A-70A5-8310-1215A5FB4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844D0-3740-F14D-41B5-0B4E7B219E13}"/>
              </a:ext>
            </a:extLst>
          </p:cNvPr>
          <p:cNvSpPr>
            <a:spLocks noGrp="1"/>
          </p:cNvSpPr>
          <p:nvPr>
            <p:ph type="body" idx="1"/>
          </p:nvPr>
        </p:nvSpPr>
        <p:spPr/>
        <p:txBody>
          <a:bodyPr/>
          <a:lstStyle/>
          <a:p>
            <a:r>
              <a:rPr lang="en-US" b="1"/>
              <a:t>FACILITATOR GUIDE:</a:t>
            </a:r>
            <a:endParaRPr lang="en-US"/>
          </a:p>
          <a:p>
            <a:pPr marL="228600" indent="-228600">
              <a:buAutoNum type="arabicPeriod"/>
            </a:pPr>
            <a:r>
              <a:rPr lang="en-US"/>
              <a:t>Your ESO or CCC needs to counsel you within 270 days of entry on Active Duty for MGIB-SR election. </a:t>
            </a:r>
          </a:p>
          <a:p>
            <a:pPr marL="228600" indent="-228600">
              <a:buAutoNum type="arabicPeriod"/>
            </a:pPr>
            <a:r>
              <a:rPr lang="en-US">
                <a:cs typeface="Calibri"/>
              </a:rPr>
              <a:t>Sailor WILL have 90 days to disenroll from the MGIB program</a:t>
            </a:r>
          </a:p>
          <a:p>
            <a:pPr marL="228600" indent="-228600">
              <a:buAutoNum type="arabicPeriod"/>
            </a:pPr>
            <a:r>
              <a:rPr lang="en-US">
                <a:cs typeface="Calibri"/>
              </a:rPr>
              <a:t> 90 days will begin after 180 days of entering boot camp.  If members that DO NOT disenroll PRIOR to their 270</a:t>
            </a:r>
            <a:r>
              <a:rPr lang="en-US" baseline="30000">
                <a:cs typeface="Calibri"/>
              </a:rPr>
              <a:t>th</a:t>
            </a:r>
            <a:r>
              <a:rPr lang="en-US">
                <a:cs typeface="Calibri"/>
              </a:rPr>
              <a:t> day, they’re enrolled in the MGIB and will have $100 per month</a:t>
            </a:r>
          </a:p>
          <a:p>
            <a:pPr marL="0" indent="0">
              <a:buNone/>
            </a:pPr>
            <a:r>
              <a:rPr lang="en-US">
                <a:cs typeface="Calibri"/>
              </a:rPr>
              <a:t>deducted from their pay for 12 months. </a:t>
            </a:r>
          </a:p>
        </p:txBody>
      </p:sp>
      <p:sp>
        <p:nvSpPr>
          <p:cNvPr id="4" name="Slide Number Placeholder 3">
            <a:extLst>
              <a:ext uri="{FF2B5EF4-FFF2-40B4-BE49-F238E27FC236}">
                <a16:creationId xmlns:a16="http://schemas.microsoft.com/office/drawing/2014/main" id="{3A5D6E38-2600-B8AD-DCE4-2093F3BA7E4F}"/>
              </a:ext>
            </a:extLst>
          </p:cNvPr>
          <p:cNvSpPr>
            <a:spLocks noGrp="1"/>
          </p:cNvSpPr>
          <p:nvPr>
            <p:ph type="sldNum" sz="quarter" idx="10"/>
          </p:nvPr>
        </p:nvSpPr>
        <p:spPr/>
        <p:txBody>
          <a:bodyPr/>
          <a:lstStyle/>
          <a:p>
            <a:fld id="{D5ACEE01-41AF-2A4D-9C8A-1F63ADF14122}" type="slidenum">
              <a:rPr lang="en-US" smtClean="0"/>
              <a:t>23</a:t>
            </a:fld>
            <a:endParaRPr lang="en-US"/>
          </a:p>
        </p:txBody>
      </p:sp>
    </p:spTree>
    <p:extLst>
      <p:ext uri="{BB962C8B-B14F-4D97-AF65-F5344CB8AC3E}">
        <p14:creationId xmlns:p14="http://schemas.microsoft.com/office/powerpoint/2010/main" val="1325127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066C2-7D49-D7D3-1760-C7AC00098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177BF-1461-9A7A-A46F-3CB7141F89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276EB2-01B6-F05D-29ED-1AF3A7696D43}"/>
              </a:ext>
            </a:extLst>
          </p:cNvPr>
          <p:cNvSpPr>
            <a:spLocks noGrp="1"/>
          </p:cNvSpPr>
          <p:nvPr>
            <p:ph type="body" idx="1"/>
          </p:nvPr>
        </p:nvSpPr>
        <p:spPr/>
        <p:txBody>
          <a:bodyPr/>
          <a:lstStyle/>
          <a:p>
            <a:r>
              <a:rPr lang="en-US" b="1" dirty="0"/>
              <a:t>FACILITATOR GUIDE:</a:t>
            </a:r>
            <a:endParaRPr lang="en-US" dirty="0"/>
          </a:p>
          <a:p>
            <a:pPr marL="0" indent="0">
              <a:buFont typeface="Arial" panose="020B0604020202020204" pitchFamily="34" charset="0"/>
              <a:buNone/>
            </a:pPr>
            <a:r>
              <a:rPr lang="en-US" dirty="0">
                <a:latin typeface="Rockwell"/>
              </a:rPr>
              <a:t>1. Sailors interested in electing in the MGIB </a:t>
            </a:r>
            <a:r>
              <a:rPr lang="en-US" b="1" u="sng" dirty="0">
                <a:latin typeface="Rockwell"/>
              </a:rPr>
              <a:t>MUST</a:t>
            </a:r>
            <a:r>
              <a:rPr lang="en-US" dirty="0">
                <a:latin typeface="Rockwell"/>
              </a:rPr>
              <a:t> complete the DD-2366 via NSIPS, </a:t>
            </a:r>
            <a:br>
              <a:rPr lang="en-US" dirty="0">
                <a:latin typeface="Rockwell" panose="02060603020205020403" pitchFamily="18" charset="0"/>
              </a:rPr>
            </a:br>
            <a:r>
              <a:rPr lang="en-US" dirty="0">
                <a:latin typeface="Rockwell"/>
              </a:rPr>
              <a:t>member self-service. (Doesn’t apply to those that already elected to apply for the</a:t>
            </a:r>
            <a:br>
              <a:rPr lang="en-US" dirty="0">
                <a:latin typeface="Rockwell" panose="02060603020205020403" pitchFamily="18" charset="0"/>
              </a:rPr>
            </a:br>
            <a:r>
              <a:rPr lang="en-US" dirty="0">
                <a:latin typeface="Rockwell"/>
              </a:rPr>
              <a:t>benefit).</a:t>
            </a:r>
          </a:p>
          <a:p>
            <a:pPr marL="285750" indent="-285750">
              <a:buFont typeface="Arial" panose="020B0604020202020204" pitchFamily="34" charset="0"/>
              <a:buChar char="•"/>
            </a:pPr>
            <a:endParaRPr lang="en-US" dirty="0">
              <a:latin typeface="Rockwell" panose="02060603020205020403" pitchFamily="18" charset="0"/>
            </a:endParaRPr>
          </a:p>
          <a:p>
            <a:pPr marL="0" indent="0">
              <a:buFont typeface="Arial" panose="020B0604020202020204" pitchFamily="34" charset="0"/>
              <a:buNone/>
            </a:pPr>
            <a:r>
              <a:rPr lang="en-US" dirty="0">
                <a:latin typeface="Rockwell"/>
              </a:rPr>
              <a:t>2. Certified by a certifying official in NSIPS. </a:t>
            </a:r>
          </a:p>
          <a:p>
            <a:pPr marL="285750" indent="-285750">
              <a:buFont typeface="Arial" panose="020B0604020202020204" pitchFamily="34" charset="0"/>
              <a:buChar char="•"/>
            </a:pPr>
            <a:endParaRPr lang="en-US" dirty="0">
              <a:latin typeface="Rockwell" panose="02060603020205020403" pitchFamily="18" charset="0"/>
            </a:endParaRPr>
          </a:p>
          <a:p>
            <a:pPr marL="0" indent="0">
              <a:buFont typeface="Arial" panose="020B0604020202020204" pitchFamily="34" charset="0"/>
              <a:buNone/>
            </a:pPr>
            <a:r>
              <a:rPr lang="en-US" dirty="0">
                <a:latin typeface="Rockwell"/>
              </a:rPr>
              <a:t>3. Once certified, this will automatically upload to Sailors OMPF. </a:t>
            </a:r>
          </a:p>
          <a:p>
            <a:pPr marL="285750" indent="-285750">
              <a:buFont typeface="Arial" panose="020B0604020202020204" pitchFamily="34" charset="0"/>
              <a:buChar char="•"/>
            </a:pPr>
            <a:endParaRPr lang="en-US" dirty="0">
              <a:latin typeface="Rockwell" panose="02060603020205020403" pitchFamily="18" charset="0"/>
            </a:endParaRPr>
          </a:p>
          <a:p>
            <a:pPr marL="0" indent="0">
              <a:buFont typeface="Arial" panose="020B0604020202020204" pitchFamily="34" charset="0"/>
              <a:buNone/>
            </a:pPr>
            <a:r>
              <a:rPr lang="en-US" dirty="0">
                <a:latin typeface="Rockwell"/>
              </a:rPr>
              <a:t>4. After 270 days, the self-service function will NOT be available for use. Sailors </a:t>
            </a:r>
            <a:br>
              <a:rPr lang="en-US" dirty="0">
                <a:latin typeface="Rockwell" panose="02060603020205020403" pitchFamily="18" charset="0"/>
              </a:rPr>
            </a:br>
            <a:r>
              <a:rPr lang="en-US" dirty="0">
                <a:latin typeface="Rockwell"/>
              </a:rPr>
              <a:t>would need to contact their Command Pay and Personnel Administrator (CPPA). </a:t>
            </a:r>
          </a:p>
          <a:p>
            <a:pPr marL="0" indent="0">
              <a:buFont typeface="Arial" panose="020B0604020202020204" pitchFamily="34" charset="0"/>
              <a:buNone/>
            </a:pPr>
            <a:endParaRPr lang="en-US" dirty="0">
              <a:latin typeface="Rockwell" panose="02060603020205020403" pitchFamily="18" charset="0"/>
            </a:endParaRPr>
          </a:p>
          <a:p>
            <a:pPr marL="0" indent="0">
              <a:buFont typeface="Arial" panose="020B0604020202020204" pitchFamily="34" charset="0"/>
              <a:buNone/>
            </a:pPr>
            <a:r>
              <a:rPr lang="en-US" dirty="0">
                <a:latin typeface="Rockwell"/>
              </a:rPr>
              <a:t>Further information is annotated in NAVADMIN 054/25</a:t>
            </a:r>
          </a:p>
        </p:txBody>
      </p:sp>
      <p:sp>
        <p:nvSpPr>
          <p:cNvPr id="4" name="Slide Number Placeholder 3">
            <a:extLst>
              <a:ext uri="{FF2B5EF4-FFF2-40B4-BE49-F238E27FC236}">
                <a16:creationId xmlns:a16="http://schemas.microsoft.com/office/drawing/2014/main" id="{A2E2FF29-DD2D-011D-70FE-D2943789A649}"/>
              </a:ext>
            </a:extLst>
          </p:cNvPr>
          <p:cNvSpPr>
            <a:spLocks noGrp="1"/>
          </p:cNvSpPr>
          <p:nvPr>
            <p:ph type="sldNum" sz="quarter" idx="10"/>
          </p:nvPr>
        </p:nvSpPr>
        <p:spPr/>
        <p:txBody>
          <a:bodyPr/>
          <a:lstStyle/>
          <a:p>
            <a:fld id="{D5ACEE01-41AF-2A4D-9C8A-1F63ADF14122}" type="slidenum">
              <a:rPr lang="en-US" smtClean="0"/>
              <a:t>24</a:t>
            </a:fld>
            <a:endParaRPr lang="en-US"/>
          </a:p>
        </p:txBody>
      </p:sp>
    </p:spTree>
    <p:extLst>
      <p:ext uri="{BB962C8B-B14F-4D97-AF65-F5344CB8AC3E}">
        <p14:creationId xmlns:p14="http://schemas.microsoft.com/office/powerpoint/2010/main" val="83071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EA5BE-2038-ABE3-076B-6A2F0648B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0869-A8D3-087D-54A6-806CDDA57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0CC1B-3264-DB37-DE13-F24C6F18E564}"/>
              </a:ext>
            </a:extLst>
          </p:cNvPr>
          <p:cNvSpPr>
            <a:spLocks noGrp="1"/>
          </p:cNvSpPr>
          <p:nvPr>
            <p:ph type="body" idx="1"/>
          </p:nvPr>
        </p:nvSpPr>
        <p:spPr/>
        <p:txBody>
          <a:bodyPr/>
          <a:lstStyle/>
          <a:p>
            <a:r>
              <a:rPr lang="en-US" b="1" dirty="0"/>
              <a:t>FACILITATOR GUIDE:</a:t>
            </a:r>
          </a:p>
          <a:p>
            <a:pPr marL="228600" indent="-228600">
              <a:buAutoNum type="arabicPeriod"/>
            </a:pPr>
            <a:r>
              <a:rPr lang="en-US" sz="1200" dirty="0">
                <a:latin typeface="Rockwell"/>
              </a:rPr>
              <a:t>Served at least 90 days on active duty (either all at once or with breaks in service) on or after September 11, 2001.</a:t>
            </a:r>
          </a:p>
          <a:p>
            <a:pPr marL="228600" indent="-228600">
              <a:buAutoNum type="arabicPeriod"/>
            </a:pPr>
            <a:endParaRPr lang="en-US" sz="1200">
              <a:latin typeface="Rockwell"/>
            </a:endParaRPr>
          </a:p>
          <a:p>
            <a:pPr marL="228600" indent="-228600">
              <a:buAutoNum type="arabicPeriod"/>
            </a:pPr>
            <a:r>
              <a:rPr lang="en-US" sz="1200" dirty="0">
                <a:latin typeface="Rockwell"/>
              </a:rPr>
              <a:t>Served for at least 30 continuous days (all at once, without a break in service) on or after September 11, 2001, and were honorably discharged with a service-connected disability.</a:t>
            </a:r>
          </a:p>
          <a:p>
            <a:pPr marL="228600" indent="-228600">
              <a:buAutoNum type="arabicPeriod"/>
            </a:pPr>
            <a:endParaRPr lang="en-US" sz="1200">
              <a:latin typeface="Rockwell"/>
            </a:endParaRPr>
          </a:p>
          <a:p>
            <a:pPr marL="228600" indent="-228600">
              <a:buAutoNum type="arabicPeriod"/>
            </a:pPr>
            <a:r>
              <a:rPr lang="en-US" sz="1200" dirty="0">
                <a:latin typeface="Rockwell"/>
              </a:rPr>
              <a:t>If you qualify tuition/fees are paid directly to school, monthly housing allowance, annual books and supplies stipend, and a one-time rural benefit payment of $500 to individuals who reside in a county with six people or fewer per square mile. </a:t>
            </a:r>
          </a:p>
          <a:p>
            <a:endParaRPr lang="en-US"/>
          </a:p>
          <a:p>
            <a:r>
              <a:rPr lang="en-US" dirty="0"/>
              <a:t>Review VA website for current details on Post 9/11. </a:t>
            </a:r>
            <a:endParaRPr lang="en-US" dirty="0">
              <a:cs typeface="Calibri"/>
            </a:endParaRPr>
          </a:p>
          <a:p>
            <a:r>
              <a:rPr lang="en-US" dirty="0">
                <a:hlinkClick r:id="rId3"/>
              </a:rPr>
              <a:t>https://www.benefits.va.gov/gibill</a:t>
            </a:r>
            <a:r>
              <a:rPr lang="en-US" dirty="0">
                <a:cs typeface="Calibri"/>
              </a:rPr>
              <a:t> </a:t>
            </a:r>
          </a:p>
          <a:p>
            <a:endParaRPr lang="en-US">
              <a:cs typeface="Calibri"/>
            </a:endParaRPr>
          </a:p>
          <a:p>
            <a:endParaRPr lang="en-US" sz="1800">
              <a:latin typeface="Rockwell"/>
            </a:endParaRPr>
          </a:p>
        </p:txBody>
      </p:sp>
      <p:sp>
        <p:nvSpPr>
          <p:cNvPr id="4" name="Slide Number Placeholder 3">
            <a:extLst>
              <a:ext uri="{FF2B5EF4-FFF2-40B4-BE49-F238E27FC236}">
                <a16:creationId xmlns:a16="http://schemas.microsoft.com/office/drawing/2014/main" id="{6D52C26B-0D5B-DBD0-2CE3-390259063969}"/>
              </a:ext>
            </a:extLst>
          </p:cNvPr>
          <p:cNvSpPr>
            <a:spLocks noGrp="1"/>
          </p:cNvSpPr>
          <p:nvPr>
            <p:ph type="sldNum" sz="quarter" idx="10"/>
          </p:nvPr>
        </p:nvSpPr>
        <p:spPr/>
        <p:txBody>
          <a:bodyPr/>
          <a:lstStyle/>
          <a:p>
            <a:fld id="{D5ACEE01-41AF-2A4D-9C8A-1F63ADF14122}" type="slidenum">
              <a:rPr lang="en-US" smtClean="0"/>
              <a:t>25</a:t>
            </a:fld>
            <a:endParaRPr lang="en-US"/>
          </a:p>
        </p:txBody>
      </p:sp>
    </p:spTree>
    <p:extLst>
      <p:ext uri="{BB962C8B-B14F-4D97-AF65-F5344CB8AC3E}">
        <p14:creationId xmlns:p14="http://schemas.microsoft.com/office/powerpoint/2010/main" val="3093613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11CFC-E8F2-E37E-ECFD-FC7B815DA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BC24B-1D31-E998-C4E7-CE6553C56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2B547-BC34-51D9-702B-7D260A283416}"/>
              </a:ext>
            </a:extLst>
          </p:cNvPr>
          <p:cNvSpPr>
            <a:spLocks noGrp="1"/>
          </p:cNvSpPr>
          <p:nvPr>
            <p:ph type="body" idx="1"/>
          </p:nvPr>
        </p:nvSpPr>
        <p:spPr/>
        <p:txBody>
          <a:bodyPr/>
          <a:lstStyle/>
          <a:p>
            <a:r>
              <a:rPr lang="en-US" b="1"/>
              <a:t>FACILITATOR GUIDE:</a:t>
            </a:r>
          </a:p>
          <a:p>
            <a:pPr marL="228600" indent="-228600">
              <a:buAutoNum type="arabicPeriod"/>
            </a:pPr>
            <a:r>
              <a:rPr lang="en-US" sz="1200">
                <a:latin typeface="Rockwell"/>
              </a:rPr>
              <a:t>Served at least 90 days on active duty (either all at once or with breaks in service) on or after September 11, 2001.</a:t>
            </a:r>
          </a:p>
          <a:p>
            <a:pPr marL="228600" indent="-228600">
              <a:buAutoNum type="arabicPeriod"/>
            </a:pPr>
            <a:endParaRPr lang="en-US" sz="1200">
              <a:latin typeface="Rockwell"/>
            </a:endParaRPr>
          </a:p>
          <a:p>
            <a:pPr marL="228600" indent="-228600">
              <a:buAutoNum type="arabicPeriod"/>
            </a:pPr>
            <a:r>
              <a:rPr lang="en-US" sz="1200">
                <a:latin typeface="Rockwell"/>
              </a:rPr>
              <a:t>Served for at least 30 continuous days (all at once, without a break in service) on or after September 11, 2001, and were honorably discharged with a service-connected disability.</a:t>
            </a:r>
          </a:p>
          <a:p>
            <a:pPr marL="228600" indent="-228600">
              <a:buAutoNum type="arabicPeriod"/>
            </a:pPr>
            <a:endParaRPr lang="en-US" sz="1200">
              <a:latin typeface="Rockwell"/>
            </a:endParaRPr>
          </a:p>
          <a:p>
            <a:pPr marL="228600" indent="-228600">
              <a:buAutoNum type="arabicPeriod"/>
            </a:pPr>
            <a:r>
              <a:rPr lang="en-US" sz="1200">
                <a:latin typeface="Rockwell"/>
              </a:rPr>
              <a:t>If you qualify tuition/fees are paid directly to school, monthly housing allowance, annual books and supplies stipend, and a one-time rural benefit payment of $500 to individuals who reside in a county with six people or fewer per square mile. </a:t>
            </a:r>
          </a:p>
          <a:p>
            <a:endParaRPr lang="en-US"/>
          </a:p>
          <a:p>
            <a:r>
              <a:rPr lang="en-US"/>
              <a:t>Review VA website for current details on Post 9/11. </a:t>
            </a:r>
            <a:endParaRPr lang="en-US">
              <a:cs typeface="Calibri"/>
            </a:endParaRPr>
          </a:p>
          <a:p>
            <a:r>
              <a:rPr lang="en-US">
                <a:hlinkClick r:id="rId3"/>
              </a:rPr>
              <a:t>https://www.benefits.va.gov/gibill</a:t>
            </a:r>
            <a:r>
              <a:rPr lang="en-US">
                <a:cs typeface="Calibri"/>
              </a:rPr>
              <a:t> </a:t>
            </a:r>
          </a:p>
          <a:p>
            <a:endParaRPr lang="en-US">
              <a:cs typeface="Calibri"/>
            </a:endParaRPr>
          </a:p>
        </p:txBody>
      </p:sp>
      <p:sp>
        <p:nvSpPr>
          <p:cNvPr id="4" name="Slide Number Placeholder 3">
            <a:extLst>
              <a:ext uri="{FF2B5EF4-FFF2-40B4-BE49-F238E27FC236}">
                <a16:creationId xmlns:a16="http://schemas.microsoft.com/office/drawing/2014/main" id="{CF932FAD-2ED0-E7BE-013D-7E75C66C5E20}"/>
              </a:ext>
            </a:extLst>
          </p:cNvPr>
          <p:cNvSpPr>
            <a:spLocks noGrp="1"/>
          </p:cNvSpPr>
          <p:nvPr>
            <p:ph type="sldNum" sz="quarter" idx="10"/>
          </p:nvPr>
        </p:nvSpPr>
        <p:spPr/>
        <p:txBody>
          <a:bodyPr/>
          <a:lstStyle/>
          <a:p>
            <a:fld id="{D5ACEE01-41AF-2A4D-9C8A-1F63ADF14122}" type="slidenum">
              <a:rPr lang="en-US" smtClean="0"/>
              <a:t>26</a:t>
            </a:fld>
            <a:endParaRPr lang="en-US"/>
          </a:p>
        </p:txBody>
      </p:sp>
    </p:spTree>
    <p:extLst>
      <p:ext uri="{BB962C8B-B14F-4D97-AF65-F5344CB8AC3E}">
        <p14:creationId xmlns:p14="http://schemas.microsoft.com/office/powerpoint/2010/main" val="1164850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b="0"/>
              <a:t>1. Visit the link below for the most up-to-date information regarding transferability</a:t>
            </a:r>
            <a:r>
              <a:rPr lang="en-US" b="0" baseline="0"/>
              <a:t> </a:t>
            </a:r>
            <a:r>
              <a:rPr lang="en-US" b="0"/>
              <a:t>prior to briefing the slide.</a:t>
            </a:r>
          </a:p>
          <a:p>
            <a:r>
              <a:rPr lang="en-US" b="0"/>
              <a:t>https://www.va.gov/education/transfer-post-9-11-gi-bill-benefits/</a:t>
            </a:r>
          </a:p>
          <a:p>
            <a:endParaRPr lang="en-US" b="0"/>
          </a:p>
          <a:p>
            <a:r>
              <a:rPr lang="en-US" b="0"/>
              <a:t>2. Dependents may be able to get money to pay for these expenses:</a:t>
            </a:r>
          </a:p>
          <a:p>
            <a:pPr marL="628650" lvl="1" indent="-171450">
              <a:buFont typeface="Wingdings" panose="05000000000000000000" pitchFamily="2" charset="2"/>
              <a:buChar char="§"/>
            </a:pPr>
            <a:r>
              <a:rPr lang="en-US" b="0"/>
              <a:t>Tuition</a:t>
            </a:r>
          </a:p>
          <a:p>
            <a:pPr marL="628650" lvl="1" indent="-171450">
              <a:buFont typeface="Wingdings" panose="05000000000000000000" pitchFamily="2" charset="2"/>
              <a:buChar char="§"/>
            </a:pPr>
            <a:r>
              <a:rPr lang="en-US" b="0"/>
              <a:t>Housing</a:t>
            </a:r>
          </a:p>
          <a:p>
            <a:pPr marL="628650" lvl="1" indent="-171450">
              <a:buFont typeface="Wingdings" panose="05000000000000000000" pitchFamily="2" charset="2"/>
              <a:buChar char="§"/>
            </a:pPr>
            <a:r>
              <a:rPr lang="en-US" b="0"/>
              <a:t>Books and supplies</a:t>
            </a:r>
          </a:p>
          <a:p>
            <a:pPr marL="628650" lvl="1" indent="-171450">
              <a:buFont typeface="Wingdings" panose="05000000000000000000" pitchFamily="2" charset="2"/>
              <a:buChar char="§"/>
            </a:pPr>
            <a:r>
              <a:rPr lang="en-US" b="0"/>
              <a:t>Fees for national standardized tests </a:t>
            </a:r>
          </a:p>
          <a:p>
            <a:pPr marL="628650" lvl="1" indent="-171450">
              <a:buFont typeface="Wingdings" panose="05000000000000000000" pitchFamily="2" charset="2"/>
              <a:buChar char="§"/>
            </a:pPr>
            <a:r>
              <a:rPr lang="en-US" b="0"/>
              <a:t>Fees for licensing and certifications</a:t>
            </a:r>
          </a:p>
          <a:p>
            <a:endParaRPr lang="en-US" b="0"/>
          </a:p>
          <a:p>
            <a:endParaRPr lang="en-US"/>
          </a:p>
        </p:txBody>
      </p:sp>
      <p:sp>
        <p:nvSpPr>
          <p:cNvPr id="4" name="Slide Number Placeholder 3"/>
          <p:cNvSpPr>
            <a:spLocks noGrp="1"/>
          </p:cNvSpPr>
          <p:nvPr>
            <p:ph type="sldNum" sz="quarter" idx="10"/>
          </p:nvPr>
        </p:nvSpPr>
        <p:spPr/>
        <p:txBody>
          <a:bodyPr/>
          <a:lstStyle/>
          <a:p>
            <a:fld id="{D5ACEE01-41AF-2A4D-9C8A-1F63ADF14122}" type="slidenum">
              <a:rPr lang="en-US" smtClean="0"/>
              <a:t>27</a:t>
            </a:fld>
            <a:endParaRPr lang="en-US"/>
          </a:p>
        </p:txBody>
      </p:sp>
    </p:spTree>
    <p:extLst>
      <p:ext uri="{BB962C8B-B14F-4D97-AF65-F5344CB8AC3E}">
        <p14:creationId xmlns:p14="http://schemas.microsoft.com/office/powerpoint/2010/main" val="2356093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r>
              <a:rPr lang="en-US" b="1" baseline="0"/>
              <a:t> </a:t>
            </a:r>
          </a:p>
          <a:p>
            <a:r>
              <a:rPr lang="en-US" b="0" baseline="0"/>
              <a:t>Ensure you make Sailors aware that only dependents on their DEERS are eligible, and the benefits do expire. </a:t>
            </a:r>
            <a:endParaRPr lang="en-US" b="0"/>
          </a:p>
        </p:txBody>
      </p:sp>
      <p:sp>
        <p:nvSpPr>
          <p:cNvPr id="4" name="Slide Number Placeholder 3"/>
          <p:cNvSpPr>
            <a:spLocks noGrp="1"/>
          </p:cNvSpPr>
          <p:nvPr>
            <p:ph type="sldNum" sz="quarter" idx="10"/>
          </p:nvPr>
        </p:nvSpPr>
        <p:spPr/>
        <p:txBody>
          <a:bodyPr/>
          <a:lstStyle/>
          <a:p>
            <a:fld id="{D5ACEE01-41AF-2A4D-9C8A-1F63ADF14122}" type="slidenum">
              <a:rPr lang="en-US" smtClean="0"/>
              <a:t>28</a:t>
            </a:fld>
            <a:endParaRPr lang="en-US"/>
          </a:p>
        </p:txBody>
      </p:sp>
    </p:spTree>
    <p:extLst>
      <p:ext uri="{BB962C8B-B14F-4D97-AF65-F5344CB8AC3E}">
        <p14:creationId xmlns:p14="http://schemas.microsoft.com/office/powerpoint/2010/main" val="4265480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C6F1-E046-C004-18A9-AC0D14DD7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F91E7-B0E2-0776-4C22-E36B7D393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17B03-3245-62B4-BF58-533674156724}"/>
              </a:ext>
            </a:extLst>
          </p:cNvPr>
          <p:cNvSpPr>
            <a:spLocks noGrp="1"/>
          </p:cNvSpPr>
          <p:nvPr>
            <p:ph type="body" idx="1"/>
          </p:nvPr>
        </p:nvSpPr>
        <p:spPr/>
        <p:txBody>
          <a:bodyPr/>
          <a:lstStyle/>
          <a:p>
            <a:r>
              <a:rPr lang="en-US" b="1"/>
              <a:t>FACILITATOR GUIDE:</a:t>
            </a:r>
            <a:endParaRPr lang="en-US"/>
          </a:p>
          <a:p>
            <a:pPr marL="171450" indent="-171450">
              <a:buFontTx/>
              <a:buChar char="-"/>
            </a:pPr>
            <a:r>
              <a:rPr lang="en-US" b="0"/>
              <a:t>Once the TEB request has been approved, transferor may modify (add new dependents, change entitlement for existing dependents, or revoke entitlement) while serving in the uniformed services (active duty or SELRES) without incurring an additional obligation. </a:t>
            </a:r>
          </a:p>
          <a:p>
            <a:pPr marL="171450" indent="-171450">
              <a:buFontTx/>
              <a:buChar char="-"/>
            </a:pPr>
            <a:endParaRPr lang="en-US" b="0"/>
          </a:p>
          <a:p>
            <a:pPr marL="171450" indent="-171450">
              <a:buFontTx/>
              <a:buChar char="-"/>
            </a:pPr>
            <a:r>
              <a:rPr lang="en-US" b="0"/>
              <a:t> After separating from the uniformed services (active duty or SELRES), the transferor may only modify entitlement for existing dependents who received at least “one” month of transferred entitlement or revoke entitlement from any or all dependents.  Entitlement may not be transferred to a new dependent, or an existing dependent with "0" months of transferred entitlement, once the transferor is no longer a member of the uniformed services. </a:t>
            </a:r>
          </a:p>
          <a:p>
            <a:pPr marL="171450" indent="-171450">
              <a:buFontTx/>
              <a:buChar char="-"/>
            </a:pPr>
            <a:endParaRPr lang="en-US" b="0"/>
          </a:p>
          <a:p>
            <a:pPr marL="171450" indent="-171450">
              <a:buFontTx/>
              <a:buChar char="-"/>
            </a:pPr>
            <a:r>
              <a:rPr lang="en-US" b="0"/>
              <a:t>Refer to MILPERSMAN 1780-011 for more information.</a:t>
            </a:r>
          </a:p>
        </p:txBody>
      </p:sp>
      <p:sp>
        <p:nvSpPr>
          <p:cNvPr id="4" name="Slide Number Placeholder 3">
            <a:extLst>
              <a:ext uri="{FF2B5EF4-FFF2-40B4-BE49-F238E27FC236}">
                <a16:creationId xmlns:a16="http://schemas.microsoft.com/office/drawing/2014/main" id="{221E3FA0-EA30-D53C-E0BA-444BE87A0535}"/>
              </a:ext>
            </a:extLst>
          </p:cNvPr>
          <p:cNvSpPr>
            <a:spLocks noGrp="1"/>
          </p:cNvSpPr>
          <p:nvPr>
            <p:ph type="sldNum" sz="quarter" idx="10"/>
          </p:nvPr>
        </p:nvSpPr>
        <p:spPr/>
        <p:txBody>
          <a:bodyPr/>
          <a:lstStyle/>
          <a:p>
            <a:fld id="{D5ACEE01-41AF-2A4D-9C8A-1F63ADF14122}" type="slidenum">
              <a:rPr lang="en-US" smtClean="0"/>
              <a:t>29</a:t>
            </a:fld>
            <a:endParaRPr lang="en-US"/>
          </a:p>
        </p:txBody>
      </p:sp>
    </p:spTree>
    <p:extLst>
      <p:ext uri="{BB962C8B-B14F-4D97-AF65-F5344CB8AC3E}">
        <p14:creationId xmlns:p14="http://schemas.microsoft.com/office/powerpoint/2010/main" val="1702164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1BB7B-E0E2-9373-7485-22F60DC38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C05F4-54EA-0032-2973-4FB7EE387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56028-9DB4-D6CC-BBB6-E88A634D34DB}"/>
              </a:ext>
            </a:extLst>
          </p:cNvPr>
          <p:cNvSpPr>
            <a:spLocks noGrp="1"/>
          </p:cNvSpPr>
          <p:nvPr>
            <p:ph type="body" idx="1"/>
          </p:nvPr>
        </p:nvSpPr>
        <p:spPr/>
        <p:txBody>
          <a:bodyPr/>
          <a:lstStyle/>
          <a:p>
            <a:r>
              <a:rPr lang="en-US" b="1" dirty="0"/>
              <a:t>FACILITATOR GUIDE:</a:t>
            </a:r>
            <a:endParaRPr lang="en-US" dirty="0"/>
          </a:p>
          <a:p>
            <a:pPr marL="228600" indent="-228600">
              <a:buAutoNum type="arabicPeriod"/>
            </a:pPr>
            <a:r>
              <a:rPr lang="en-US" dirty="0"/>
              <a:t>There are differences between the Montgomery G. I. Bill and Post 9/11 G. I. Bill. </a:t>
            </a:r>
          </a:p>
          <a:p>
            <a:pPr marL="228600" indent="-228600">
              <a:buAutoNum type="arabicPeriod"/>
            </a:pPr>
            <a:endParaRPr lang="en-US" dirty="0"/>
          </a:p>
          <a:p>
            <a:pPr marL="0" indent="0">
              <a:buNone/>
            </a:pPr>
            <a:r>
              <a:rPr lang="en-US" dirty="0"/>
              <a:t>2. MGIB:</a:t>
            </a:r>
          </a:p>
          <a:p>
            <a:pPr marL="0" indent="0">
              <a:buNone/>
            </a:pPr>
            <a:r>
              <a:rPr lang="en-US" dirty="0"/>
              <a:t> </a:t>
            </a:r>
            <a:r>
              <a:rPr lang="en-US" sz="1200" b="1" u="sng" dirty="0">
                <a:latin typeface="Rockwell"/>
              </a:rPr>
              <a:t>Benefits:</a:t>
            </a:r>
            <a:r>
              <a:rPr lang="en-US" sz="1200" dirty="0">
                <a:latin typeface="Rockwell"/>
              </a:rPr>
              <a:t> </a:t>
            </a:r>
          </a:p>
          <a:p>
            <a:pPr marL="285750" indent="-285750">
              <a:buFont typeface="Arial" panose="020B0604020202020204" pitchFamily="34" charset="0"/>
              <a:buChar char="•"/>
            </a:pPr>
            <a:r>
              <a:rPr lang="en-US" sz="1200" dirty="0">
                <a:latin typeface="Rockwell"/>
              </a:rPr>
              <a:t>Provides 36 months of educational benefits</a:t>
            </a:r>
          </a:p>
          <a:p>
            <a:pPr marL="285750" indent="-285750">
              <a:buFont typeface="Arial" panose="020B0604020202020204" pitchFamily="34" charset="0"/>
              <a:buChar char="•"/>
            </a:pPr>
            <a:r>
              <a:rPr lang="en-US" sz="1200" dirty="0">
                <a:latin typeface="Rockwell"/>
              </a:rPr>
              <a:t>Expires 10 years after separation from service</a:t>
            </a:r>
          </a:p>
          <a:p>
            <a:pPr marL="285750" indent="-285750">
              <a:buFont typeface="Arial" panose="020B0604020202020204" pitchFamily="34" charset="0"/>
              <a:buChar char="•"/>
            </a:pPr>
            <a:r>
              <a:rPr lang="en-US" sz="1200" dirty="0">
                <a:latin typeface="Rockwell"/>
              </a:rPr>
              <a:t>Payments are made directly to Member monthly. </a:t>
            </a:r>
          </a:p>
          <a:p>
            <a:pPr marL="285750" indent="-285750">
              <a:buFont typeface="Arial" panose="020B0604020202020204" pitchFamily="34" charset="0"/>
              <a:buChar char="•"/>
            </a:pPr>
            <a:r>
              <a:rPr lang="en-US" sz="1200" dirty="0">
                <a:latin typeface="Rockwell"/>
              </a:rPr>
              <a:t>Cannot transfer to family/dependents </a:t>
            </a:r>
          </a:p>
          <a:p>
            <a:pPr marL="285750" indent="-285750">
              <a:buFont typeface="Arial" panose="020B0604020202020204" pitchFamily="34" charset="0"/>
              <a:buChar char="•"/>
            </a:pPr>
            <a:r>
              <a:rPr lang="en-US" sz="1200" dirty="0">
                <a:latin typeface="Rockwell"/>
              </a:rPr>
              <a:t>Can convert to Post 9/11 G.I. Bill</a:t>
            </a:r>
          </a:p>
          <a:p>
            <a:pPr marL="228600" indent="-228600">
              <a:buAutoNum type="arabicPeriod"/>
            </a:pPr>
            <a:endParaRPr lang="en-US" dirty="0"/>
          </a:p>
          <a:p>
            <a:r>
              <a:rPr lang="en-US" dirty="0"/>
              <a:t>3. Post 9/11: </a:t>
            </a:r>
          </a:p>
          <a:p>
            <a:pPr marL="0" indent="0">
              <a:buNone/>
            </a:pPr>
            <a:r>
              <a:rPr lang="en-US" sz="1200" b="1" u="sng" dirty="0"/>
              <a:t>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Provides 36 and up to 48 months of benefit. (Dependent on eligibility). </a:t>
            </a:r>
            <a:r>
              <a:rPr lang="en-US" sz="1200" dirty="0">
                <a:effectLst/>
              </a:rPr>
              <a:t>If you have 2 or more qualifying periods of active duty, you may now qualify for up to 48 months of entitlement. You must be eligible for the Post-9/11 GI Bill and the Montgomery GI Bill Active Duty (MGIB-AD) (Rudisill decision).</a:t>
            </a:r>
          </a:p>
          <a:p>
            <a:pPr marL="171450" indent="-171450">
              <a:buFont typeface="Arial" panose="020B0604020202020204" pitchFamily="34" charset="0"/>
              <a:buChar char="•"/>
            </a:pPr>
            <a:r>
              <a:rPr lang="en-US" sz="1200" dirty="0"/>
              <a:t>No EXPIRATION following separation from service</a:t>
            </a:r>
          </a:p>
          <a:p>
            <a:pPr marL="171450" indent="-171450">
              <a:buFont typeface="Arial" panose="020B0604020202020204" pitchFamily="34" charset="0"/>
              <a:buChar char="•"/>
            </a:pPr>
            <a:r>
              <a:rPr lang="en-US" sz="1200" dirty="0"/>
              <a:t>Payments are made to school, BAH and book stipend goes to member. </a:t>
            </a:r>
          </a:p>
          <a:p>
            <a:pPr marL="171450" indent="-171450">
              <a:buFont typeface="Arial" panose="020B0604020202020204" pitchFamily="34" charset="0"/>
              <a:buChar char="•"/>
            </a:pPr>
            <a:r>
              <a:rPr lang="en-US" sz="1200" dirty="0"/>
              <a:t>Can transfer to family/dependents</a:t>
            </a:r>
          </a:p>
          <a:p>
            <a:pPr marL="171450" indent="-171450">
              <a:buFont typeface="Arial" panose="020B0604020202020204" pitchFamily="34" charset="0"/>
              <a:buChar char="•"/>
            </a:pPr>
            <a:r>
              <a:rPr lang="en-US" sz="1200" dirty="0"/>
              <a:t>Cannot convert back to MGIB</a:t>
            </a:r>
          </a:p>
          <a:p>
            <a:endParaRPr lang="en-US" dirty="0"/>
          </a:p>
          <a:p>
            <a:r>
              <a:rPr lang="en-US" dirty="0"/>
              <a:t>Full Benefit details are </a:t>
            </a:r>
            <a:r>
              <a:rPr lang="en-US" err="1"/>
              <a:t>lised</a:t>
            </a:r>
            <a:r>
              <a:rPr lang="en-US" dirty="0"/>
              <a:t> on the VA website for ALL VA related education programs.  </a:t>
            </a:r>
            <a:endParaRPr lang="en-US" dirty="0">
              <a:cs typeface="Calibri"/>
            </a:endParaRPr>
          </a:p>
          <a:p>
            <a:r>
              <a:rPr lang="en-US" dirty="0">
                <a:hlinkClick r:id="rId3">
                  <a:extLst>
                    <a:ext uri="{A12FA001-AC4F-418D-AE19-62706E023703}">
                      <ahyp:hlinkClr xmlns:ahyp="http://schemas.microsoft.com/office/drawing/2018/hyperlinkcolor" val="tx"/>
                    </a:ext>
                  </a:extLst>
                </a:hlinkClick>
              </a:rPr>
              <a:t>https://www.benefits.va.gov/gibill</a:t>
            </a:r>
            <a:r>
              <a:rPr lang="en-US" dirty="0">
                <a:cs typeface="Calibri"/>
              </a:rPr>
              <a:t> </a:t>
            </a:r>
          </a:p>
          <a:p>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Note: </a:t>
            </a:r>
            <a:r>
              <a:rPr lang="en-US" sz="1200" dirty="0">
                <a:effectLst/>
              </a:rPr>
              <a:t>Even if you gave up your right to use MGIB-AD benefits in the past (we call this “relinquishing” your benefits), you may now qualify to use some of that entitlement. </a:t>
            </a:r>
          </a:p>
          <a:p>
            <a:endParaRPr lang="en-US">
              <a:cs typeface="Calibri"/>
            </a:endParaRPr>
          </a:p>
        </p:txBody>
      </p:sp>
      <p:sp>
        <p:nvSpPr>
          <p:cNvPr id="4" name="Slide Number Placeholder 3">
            <a:extLst>
              <a:ext uri="{FF2B5EF4-FFF2-40B4-BE49-F238E27FC236}">
                <a16:creationId xmlns:a16="http://schemas.microsoft.com/office/drawing/2014/main" id="{DD1569FD-49EE-54D8-A89F-7BB9F2478B00}"/>
              </a:ext>
            </a:extLst>
          </p:cNvPr>
          <p:cNvSpPr>
            <a:spLocks noGrp="1"/>
          </p:cNvSpPr>
          <p:nvPr>
            <p:ph type="sldNum" sz="quarter" idx="10"/>
          </p:nvPr>
        </p:nvSpPr>
        <p:spPr/>
        <p:txBody>
          <a:bodyPr/>
          <a:lstStyle/>
          <a:p>
            <a:fld id="{D5ACEE01-41AF-2A4D-9C8A-1F63ADF14122}" type="slidenum">
              <a:rPr lang="en-US" smtClean="0"/>
              <a:t>30</a:t>
            </a:fld>
            <a:endParaRPr lang="en-US"/>
          </a:p>
        </p:txBody>
      </p:sp>
    </p:spTree>
    <p:extLst>
      <p:ext uri="{BB962C8B-B14F-4D97-AF65-F5344CB8AC3E}">
        <p14:creationId xmlns:p14="http://schemas.microsoft.com/office/powerpoint/2010/main" val="289298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2D1B9-1FF8-6A7C-A537-9D8493169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12076-4169-798B-108C-E027B29B2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DBF4D0-DB1D-CACE-1883-FF1BB43A67AE}"/>
              </a:ext>
            </a:extLst>
          </p:cNvPr>
          <p:cNvSpPr>
            <a:spLocks noGrp="1"/>
          </p:cNvSpPr>
          <p:nvPr>
            <p:ph type="body" idx="1"/>
          </p:nvPr>
        </p:nvSpPr>
        <p:spPr/>
        <p:txBody>
          <a:bodyPr/>
          <a:lstStyle/>
          <a:p>
            <a:r>
              <a:rPr lang="en-US" b="1" dirty="0"/>
              <a:t>FACILITATOR GUIDE:</a:t>
            </a:r>
          </a:p>
          <a:p>
            <a:r>
              <a:rPr lang="en-US" dirty="0"/>
              <a:t>Review objectives</a:t>
            </a:r>
            <a:endParaRPr lang="en-US" dirty="0">
              <a:cs typeface="Calibri"/>
            </a:endParaRPr>
          </a:p>
        </p:txBody>
      </p:sp>
      <p:sp>
        <p:nvSpPr>
          <p:cNvPr id="4" name="Slide Number Placeholder 3">
            <a:extLst>
              <a:ext uri="{FF2B5EF4-FFF2-40B4-BE49-F238E27FC236}">
                <a16:creationId xmlns:a16="http://schemas.microsoft.com/office/drawing/2014/main" id="{C6AEEC22-0D25-17F9-A4C8-C0741A0263A3}"/>
              </a:ext>
            </a:extLst>
          </p:cNvPr>
          <p:cNvSpPr>
            <a:spLocks noGrp="1"/>
          </p:cNvSpPr>
          <p:nvPr>
            <p:ph type="sldNum" sz="quarter" idx="5"/>
          </p:nvPr>
        </p:nvSpPr>
        <p:spPr/>
        <p:txBody>
          <a:bodyPr/>
          <a:lstStyle/>
          <a:p>
            <a:fld id="{D5ACEE01-41AF-2A4D-9C8A-1F63ADF14122}" type="slidenum">
              <a:rPr lang="en-US" smtClean="0"/>
              <a:t>3</a:t>
            </a:fld>
            <a:endParaRPr lang="en-US"/>
          </a:p>
        </p:txBody>
      </p:sp>
    </p:spTree>
    <p:extLst>
      <p:ext uri="{BB962C8B-B14F-4D97-AF65-F5344CB8AC3E}">
        <p14:creationId xmlns:p14="http://schemas.microsoft.com/office/powerpoint/2010/main" val="394303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b="1"/>
              <a:t>Below are knowledge check questions</a:t>
            </a:r>
            <a:r>
              <a:rPr lang="en-US" b="1" baseline="0"/>
              <a:t> to ask the class:</a:t>
            </a:r>
            <a:endParaRPr lang="en-US" b="1"/>
          </a:p>
          <a:p>
            <a:r>
              <a:rPr lang="en-US">
                <a:cs typeface="Calibri"/>
              </a:rPr>
              <a:t>What is the significance of VOLED?</a:t>
            </a:r>
          </a:p>
          <a:p>
            <a:r>
              <a:rPr lang="en-US">
                <a:cs typeface="Calibri"/>
              </a:rPr>
              <a:t>What is the timeline for TA submission?</a:t>
            </a:r>
          </a:p>
          <a:p>
            <a:r>
              <a:rPr lang="en-US">
                <a:cs typeface="Calibri"/>
              </a:rPr>
              <a:t>Who can apply for Navy Community College?</a:t>
            </a:r>
          </a:p>
          <a:p>
            <a:r>
              <a:rPr lang="en-US">
                <a:cs typeface="Calibri"/>
              </a:rPr>
              <a:t>What additional</a:t>
            </a:r>
            <a:r>
              <a:rPr lang="en-US" baseline="0">
                <a:cs typeface="Calibri"/>
              </a:rPr>
              <a:t> </a:t>
            </a:r>
            <a:r>
              <a:rPr lang="en-US">
                <a:cs typeface="Calibri"/>
              </a:rPr>
              <a:t>programs fall under Navy College Program?</a:t>
            </a:r>
          </a:p>
          <a:p>
            <a:r>
              <a:rPr lang="en-US">
                <a:cs typeface="Calibri"/>
              </a:rPr>
              <a:t>When are</a:t>
            </a:r>
            <a:r>
              <a:rPr lang="en-US" baseline="0">
                <a:cs typeface="Calibri"/>
              </a:rPr>
              <a:t> Sailors eligible to transfer Post 9/11 education benefits to their dependents?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32</a:t>
            </a:fld>
            <a:endParaRPr lang="en-US"/>
          </a:p>
        </p:txBody>
      </p:sp>
    </p:spTree>
    <p:extLst>
      <p:ext uri="{BB962C8B-B14F-4D97-AF65-F5344CB8AC3E}">
        <p14:creationId xmlns:p14="http://schemas.microsoft.com/office/powerpoint/2010/main" val="3731254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E649-26E4-2337-13CE-5F815573D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CBF0E-DB12-E084-3500-D77C8C724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2DE40-CBDF-3EF4-8A3D-4CEA8784DCB2}"/>
              </a:ext>
            </a:extLst>
          </p:cNvPr>
          <p:cNvSpPr>
            <a:spLocks noGrp="1"/>
          </p:cNvSpPr>
          <p:nvPr>
            <p:ph type="body" idx="1"/>
          </p:nvPr>
        </p:nvSpPr>
        <p:spPr/>
        <p:txBody>
          <a:bodyPr/>
          <a:lstStyle/>
          <a:p>
            <a:r>
              <a:rPr lang="en-US" b="1">
                <a:cs typeface="Calibri"/>
              </a:rPr>
              <a:t>FACILITATOR</a:t>
            </a:r>
            <a:r>
              <a:rPr lang="en-US" b="1" baseline="0">
                <a:cs typeface="Calibri"/>
              </a:rPr>
              <a:t> GUIDE: </a:t>
            </a:r>
          </a:p>
          <a:p>
            <a:r>
              <a:rPr lang="en-US" b="1" dirty="0">
                <a:cs typeface="Calibri"/>
              </a:rPr>
              <a:t>Questions to ask the class:</a:t>
            </a:r>
          </a:p>
          <a:p>
            <a:r>
              <a:rPr lang="en-US" dirty="0">
                <a:cs typeface="Calibri"/>
              </a:rPr>
              <a:t>What is the purpose of a CDB? What is the CDB Schedule? What is the PACT CDB Schedule? How many</a:t>
            </a:r>
            <a:r>
              <a:rPr lang="en-US" baseline="0" dirty="0">
                <a:cs typeface="Calibri"/>
              </a:rPr>
              <a:t> years is your MSO? Where to find LaDR? Timelines for TAPS?</a:t>
            </a:r>
            <a:endParaRPr lang="en-US" dirty="0">
              <a:cs typeface="Calibri"/>
            </a:endParaRPr>
          </a:p>
          <a:p>
            <a:r>
              <a:rPr lang="en-US" dirty="0">
                <a:cs typeface="Calibri"/>
              </a:rPr>
              <a:t>Presenter can tailor review questions to the audience.</a:t>
            </a:r>
          </a:p>
          <a:p>
            <a:endParaRPr lang="en-US" dirty="0">
              <a:cs typeface="Calibri"/>
            </a:endParaRPr>
          </a:p>
        </p:txBody>
      </p:sp>
      <p:sp>
        <p:nvSpPr>
          <p:cNvPr id="4" name="Slide Number Placeholder 3">
            <a:extLst>
              <a:ext uri="{FF2B5EF4-FFF2-40B4-BE49-F238E27FC236}">
                <a16:creationId xmlns:a16="http://schemas.microsoft.com/office/drawing/2014/main" id="{EDBE3867-8245-F3F8-001E-DFAD746D74E4}"/>
              </a:ext>
            </a:extLst>
          </p:cNvPr>
          <p:cNvSpPr>
            <a:spLocks noGrp="1"/>
          </p:cNvSpPr>
          <p:nvPr>
            <p:ph type="sldNum" sz="quarter" idx="5"/>
          </p:nvPr>
        </p:nvSpPr>
        <p:spPr/>
        <p:txBody>
          <a:bodyPr/>
          <a:lstStyle/>
          <a:p>
            <a:fld id="{D5ACEE01-41AF-2A4D-9C8A-1F63ADF14122}" type="slidenum">
              <a:rPr lang="en-US" smtClean="0"/>
              <a:t>33</a:t>
            </a:fld>
            <a:endParaRPr lang="en-US"/>
          </a:p>
        </p:txBody>
      </p:sp>
    </p:spTree>
    <p:extLst>
      <p:ext uri="{BB962C8B-B14F-4D97-AF65-F5344CB8AC3E}">
        <p14:creationId xmlns:p14="http://schemas.microsoft.com/office/powerpoint/2010/main" val="71278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pPr marL="171450" indent="-171450">
              <a:lnSpc>
                <a:spcPct val="90000"/>
              </a:lnSpc>
              <a:spcBef>
                <a:spcPts val="1000"/>
              </a:spcBef>
              <a:buFont typeface="Arial"/>
              <a:buChar char="•"/>
            </a:pPr>
            <a:r>
              <a:rPr lang="en-US" dirty="0">
                <a:hlinkClick r:id="rId3"/>
              </a:rPr>
              <a:t> To apply for TA and for TEB SOU www.navycollege.navy.mil</a:t>
            </a:r>
            <a:r>
              <a:rPr lang="en-US" dirty="0"/>
              <a:t> </a:t>
            </a:r>
            <a:endParaRPr lang="en-US" dirty="0">
              <a:ea typeface="Calibri"/>
              <a:cs typeface="Calibri"/>
            </a:endParaRPr>
          </a:p>
          <a:p>
            <a:pPr marL="171450" indent="-171450">
              <a:lnSpc>
                <a:spcPct val="90000"/>
              </a:lnSpc>
              <a:spcBef>
                <a:spcPts val="1000"/>
              </a:spcBef>
              <a:buFont typeface="Arial"/>
              <a:buChar char="•"/>
            </a:pPr>
            <a:r>
              <a:rPr lang="en-US" dirty="0">
                <a:hlinkClick r:id="rId4"/>
              </a:rPr>
              <a:t>www.usncc.edu</a:t>
            </a:r>
            <a:r>
              <a:rPr lang="en-US" dirty="0"/>
              <a:t>   USN Community College</a:t>
            </a:r>
            <a:endParaRPr lang="en-US" dirty="0">
              <a:ea typeface="Calibri"/>
              <a:cs typeface="Calibri"/>
            </a:endParaRPr>
          </a:p>
          <a:p>
            <a:pPr marL="171450" indent="-171450">
              <a:lnSpc>
                <a:spcPct val="90000"/>
              </a:lnSpc>
              <a:spcBef>
                <a:spcPts val="1000"/>
              </a:spcBef>
              <a:buFont typeface="Arial"/>
              <a:buChar char="•"/>
            </a:pPr>
            <a:r>
              <a:rPr lang="en-US" dirty="0">
                <a:hlinkClick r:id="rId5"/>
              </a:rPr>
              <a:t>www.jst.doded.mil/jst</a:t>
            </a:r>
            <a:r>
              <a:rPr lang="en-US" dirty="0"/>
              <a:t>  Joint Service Transcript </a:t>
            </a:r>
            <a:endParaRPr lang="en-US" dirty="0">
              <a:ea typeface="Calibri"/>
              <a:cs typeface="Calibri"/>
            </a:endParaRPr>
          </a:p>
          <a:p>
            <a:pPr marL="171450" indent="-171450">
              <a:lnSpc>
                <a:spcPct val="90000"/>
              </a:lnSpc>
              <a:spcBef>
                <a:spcPts val="1000"/>
              </a:spcBef>
              <a:buFont typeface="Arial"/>
              <a:buChar char="•"/>
            </a:pPr>
            <a:r>
              <a:rPr lang="en-US" dirty="0">
                <a:hlinkClick r:id="rId6"/>
              </a:rPr>
              <a:t>www.cool.osd.mil</a:t>
            </a:r>
            <a:r>
              <a:rPr lang="en-US" dirty="0"/>
              <a:t> Navy Credentialing </a:t>
            </a:r>
            <a:endParaRPr lang="en-US" dirty="0">
              <a:ea typeface="Calibri"/>
              <a:cs typeface="Calibri"/>
            </a:endParaRPr>
          </a:p>
          <a:p>
            <a:pPr marL="171450" indent="-171450">
              <a:lnSpc>
                <a:spcPct val="90000"/>
              </a:lnSpc>
              <a:spcBef>
                <a:spcPts val="1000"/>
              </a:spcBef>
              <a:buFont typeface="Arial"/>
              <a:buChar char="•"/>
            </a:pPr>
            <a:r>
              <a:rPr lang="en-US" dirty="0"/>
              <a:t>Usmap.netc.navy.mil/</a:t>
            </a:r>
            <a:r>
              <a:rPr lang="en-US" dirty="0" err="1"/>
              <a:t>usmap</a:t>
            </a:r>
            <a:r>
              <a:rPr lang="en-US" dirty="0"/>
              <a:t> United Services Military Apprenticeship Program provides servicemembers the opportunity to improve their job skills and to complete their job skills and to complete their civilian apprenticeship requirements while they are active duty</a:t>
            </a:r>
            <a:endParaRPr lang="en-US" dirty="0">
              <a:ea typeface="Calibri"/>
              <a:cs typeface="Calibri"/>
            </a:endParaRPr>
          </a:p>
          <a:p>
            <a:pPr marL="171450" indent="-171450">
              <a:lnSpc>
                <a:spcPct val="90000"/>
              </a:lnSpc>
              <a:spcBef>
                <a:spcPts val="1000"/>
              </a:spcBef>
              <a:buFont typeface="Arial"/>
              <a:buChar char="•"/>
            </a:pPr>
            <a:r>
              <a:rPr lang="en-US" dirty="0"/>
              <a:t>dodmwrlibraries.org/continuing-education - </a:t>
            </a:r>
            <a:r>
              <a:rPr lang="en-US" b="1" dirty="0"/>
              <a:t>EBSCO LearningExpress</a:t>
            </a:r>
            <a:r>
              <a:rPr lang="en-US" dirty="0"/>
              <a:t> provides interactive tutorials, practice tests, e-books, flashcards and articles for academic skill-building, career advancement and standardized test preparation.</a:t>
            </a:r>
            <a:endParaRPr lang="en-US" dirty="0">
              <a:ea typeface="Calibri"/>
              <a:cs typeface="Calibri"/>
            </a:endParaRPr>
          </a:p>
          <a:p>
            <a:pPr marL="171450" indent="-171450">
              <a:lnSpc>
                <a:spcPct val="90000"/>
              </a:lnSpc>
              <a:spcBef>
                <a:spcPts val="1000"/>
              </a:spcBef>
              <a:buFont typeface="Arial"/>
              <a:buChar char="•"/>
            </a:pPr>
            <a:r>
              <a:rPr lang="en-US" dirty="0">
                <a:hlinkClick r:id="rId7"/>
              </a:rPr>
              <a:t>www.dantes.doded.mil</a:t>
            </a:r>
            <a:r>
              <a:rPr lang="en-US" dirty="0"/>
              <a:t> The Defense Activity for Non-Traditional Education Support provides free education and career-planning programs for U.S. armed forces members. DANTES programs help service members throughout their military career and transition to civilian life.</a:t>
            </a:r>
            <a:endParaRPr lang="en-US" dirty="0">
              <a:ea typeface="Calibri"/>
              <a:cs typeface="Calibri"/>
            </a:endParaRPr>
          </a:p>
          <a:p>
            <a:pPr marL="171450" indent="-171450">
              <a:lnSpc>
                <a:spcPct val="90000"/>
              </a:lnSpc>
              <a:spcBef>
                <a:spcPts val="1000"/>
              </a:spcBef>
              <a:buFont typeface="Arial"/>
              <a:buChar char="•"/>
            </a:pPr>
            <a:r>
              <a:rPr lang="en-US" dirty="0">
                <a:hlinkClick r:id="rId8"/>
              </a:rPr>
              <a:t>www.benefits.va.gov/gibill/</a:t>
            </a:r>
            <a:r>
              <a:rPr lang="en-US" dirty="0"/>
              <a:t>  for the GI Bill, which provides education benefits to veterans, service members, and their families. It helps support costs for college, graduate school, and training programs, ensuring that those who've served in the military have access to educational opportunities.</a:t>
            </a:r>
            <a:endParaRPr lang="en-US" dirty="0">
              <a:ea typeface="Calibri"/>
              <a:cs typeface="Calibri"/>
            </a:endParaRPr>
          </a:p>
          <a:p>
            <a:pPr marL="171450" indent="-171450">
              <a:lnSpc>
                <a:spcPct val="90000"/>
              </a:lnSpc>
              <a:spcBef>
                <a:spcPts val="1000"/>
              </a:spcBef>
              <a:buFont typeface="Arial"/>
              <a:buChar char="•"/>
            </a:pPr>
            <a:r>
              <a:rPr lang="en-US" dirty="0"/>
              <a:t>Mycaa.militaryonesource.mil/</a:t>
            </a:r>
            <a:r>
              <a:rPr lang="en-US" dirty="0" err="1"/>
              <a:t>mycaa</a:t>
            </a:r>
            <a:r>
              <a:rPr lang="en-US" dirty="0"/>
              <a:t>/- directs you to the My Career Advancement Account (MyCAA) Scholarship program. It provides eligible military spouses with up to $4,000 in financial assistance to pursue licenses, certifications, or associate degrees needed for employment in high-demand career fields</a:t>
            </a:r>
            <a:endParaRPr lang="en-US" dirty="0">
              <a:ea typeface="Calibri"/>
              <a:cs typeface="Calibri"/>
            </a:endParaRPr>
          </a:p>
          <a:p>
            <a:pPr marL="171450" indent="-171450">
              <a:lnSpc>
                <a:spcPct val="90000"/>
              </a:lnSpc>
              <a:spcBef>
                <a:spcPts val="1000"/>
              </a:spcBef>
              <a:buFont typeface="Arial"/>
              <a:buChar char="•"/>
            </a:pPr>
            <a:r>
              <a:rPr lang="en-US" dirty="0"/>
              <a:t>MILPERSMAN 1780-011- Transfer of Education Benefits</a:t>
            </a:r>
            <a:endParaRPr lang="en-US" dirty="0">
              <a:ea typeface="Calibri"/>
              <a:cs typeface="Calibri"/>
            </a:endParaRPr>
          </a:p>
          <a:p>
            <a:endParaRPr lang="en-US" b="0" dirty="0">
              <a:ea typeface="Calibri"/>
              <a:cs typeface="Calibri"/>
            </a:endParaRPr>
          </a:p>
        </p:txBody>
      </p:sp>
      <p:sp>
        <p:nvSpPr>
          <p:cNvPr id="4" name="Slide Number Placeholder 3"/>
          <p:cNvSpPr>
            <a:spLocks noGrp="1"/>
          </p:cNvSpPr>
          <p:nvPr>
            <p:ph type="sldNum" sz="quarter" idx="5"/>
          </p:nvPr>
        </p:nvSpPr>
        <p:spPr/>
        <p:txBody>
          <a:bodyPr/>
          <a:lstStyle/>
          <a:p>
            <a:fld id="{D5ACEE01-41AF-2A4D-9C8A-1F63ADF14122}" type="slidenum">
              <a:rPr lang="en-US" smtClean="0"/>
              <a:t>4</a:t>
            </a:fld>
            <a:endParaRPr lang="en-US"/>
          </a:p>
        </p:txBody>
      </p:sp>
    </p:spTree>
    <p:extLst>
      <p:ext uri="{BB962C8B-B14F-4D97-AF65-F5344CB8AC3E}">
        <p14:creationId xmlns:p14="http://schemas.microsoft.com/office/powerpoint/2010/main" val="98627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1. Access </a:t>
            </a:r>
            <a:r>
              <a:rPr lang="en-US" dirty="0">
                <a:hlinkClick r:id="rId3"/>
              </a:rPr>
              <a:t>www.navycollege.navy.mil</a:t>
            </a:r>
            <a:r>
              <a:rPr lang="en-US" dirty="0"/>
              <a:t> to review most the current</a:t>
            </a:r>
            <a:r>
              <a:rPr lang="en-US" baseline="0" dirty="0"/>
              <a:t> </a:t>
            </a:r>
            <a:r>
              <a:rPr lang="en-US" dirty="0"/>
              <a:t>VOLED newsletter</a:t>
            </a:r>
          </a:p>
          <a:p>
            <a:endParaRPr lang="en-US" dirty="0"/>
          </a:p>
          <a:p>
            <a:r>
              <a:rPr lang="en-US" dirty="0">
                <a:cs typeface="Calibri" panose="020F0502020204030204"/>
              </a:rPr>
              <a:t>2. TA provides financial assistance for tuition costs for a college, university, or vocational/technical institution. </a:t>
            </a:r>
          </a:p>
          <a:p>
            <a:endParaRPr lang="en-US" dirty="0">
              <a:cs typeface="Calibri" panose="020F0502020204030204"/>
            </a:endParaRPr>
          </a:p>
          <a:p>
            <a:r>
              <a:rPr lang="en-US" dirty="0">
                <a:cs typeface="Calibri" panose="020F0502020204030204"/>
              </a:rPr>
              <a:t>Question to ask the class:  What does VOLED stand for? Voluntary Education</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6</a:t>
            </a:fld>
            <a:endParaRPr lang="en-US"/>
          </a:p>
        </p:txBody>
      </p:sp>
    </p:spTree>
    <p:extLst>
      <p:ext uri="{BB962C8B-B14F-4D97-AF65-F5344CB8AC3E}">
        <p14:creationId xmlns:p14="http://schemas.microsoft.com/office/powerpoint/2010/main" val="50795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1. Review most current NAVADMIN for eligibility requirements.</a:t>
            </a:r>
            <a:endParaRPr lang="en-US" dirty="0">
              <a:cs typeface="Calibri"/>
            </a:endParaRPr>
          </a:p>
          <a:p>
            <a:r>
              <a:rPr lang="en-US" dirty="0"/>
              <a:t>2. Introduc</a:t>
            </a:r>
            <a:r>
              <a:rPr lang="en-US" baseline="0" dirty="0"/>
              <a:t>e Command ESO</a:t>
            </a:r>
            <a:r>
              <a:rPr lang="en-US" dirty="0"/>
              <a:t> and discuss the current policy for</a:t>
            </a:r>
            <a:r>
              <a:rPr lang="en-US" baseline="0" dirty="0"/>
              <a:t> TA</a:t>
            </a:r>
            <a:r>
              <a:rPr lang="en-US" dirty="0"/>
              <a:t>. </a:t>
            </a:r>
            <a:endParaRPr lang="en-US" dirty="0">
              <a:ea typeface="Calibri"/>
              <a:cs typeface="Calibri"/>
            </a:endParaRPr>
          </a:p>
          <a:p>
            <a:r>
              <a:rPr lang="en-US" dirty="0">
                <a:cs typeface="Calibri"/>
              </a:rPr>
              <a:t>3. Ensure the caps semester hours, quarter hours, and  clock hours is briefed.</a:t>
            </a:r>
            <a:endParaRPr lang="en-US" dirty="0">
              <a:ea typeface="Calibri"/>
              <a:cs typeface="Calibri"/>
            </a:endParaRPr>
          </a:p>
          <a:p>
            <a:r>
              <a:rPr lang="en-US" dirty="0">
                <a:cs typeface="Calibri"/>
              </a:rPr>
              <a:t>4. Discuss lifetime cap for both TA and NCPACE combined.</a:t>
            </a:r>
            <a:endParaRPr lang="en-US" dirty="0">
              <a:ea typeface="Calibri"/>
              <a:cs typeface="Calibri"/>
            </a:endParaRPr>
          </a:p>
          <a:p>
            <a:r>
              <a:rPr lang="en-US" dirty="0">
                <a:cs typeface="Calibri"/>
              </a:rPr>
              <a:t>5. TA</a:t>
            </a:r>
            <a:r>
              <a:rPr lang="en-US" baseline="0" dirty="0">
                <a:cs typeface="Calibri"/>
              </a:rPr>
              <a:t> funds Associate, Bachelors, and Masters degrees.  Certificates are also funded.  Sailors who do not possess a high school diploma can also have their remaining courses funded by TA (courses funded towards a high school diploma do not take away from lifetime cap).</a:t>
            </a:r>
            <a:endParaRPr lang="en-US" dirty="0">
              <a:ea typeface="Calibri"/>
              <a:cs typeface="Calibri"/>
            </a:endParaRPr>
          </a:p>
          <a:p>
            <a:r>
              <a:rPr lang="en-US" dirty="0">
                <a:cs typeface="Calibri"/>
              </a:rPr>
              <a:t> </a:t>
            </a:r>
            <a:endParaRPr lang="en-US" dirty="0">
              <a:ea typeface="Calibri"/>
              <a:cs typeface="Calibri"/>
            </a:endParaRPr>
          </a:p>
          <a:p>
            <a:r>
              <a:rPr lang="en-US" dirty="0">
                <a:cs typeface="Calibri"/>
              </a:rPr>
              <a:t>Additional</a:t>
            </a:r>
            <a:r>
              <a:rPr lang="en-US" baseline="0" dirty="0">
                <a:cs typeface="Calibri"/>
              </a:rPr>
              <a:t> Notes:</a:t>
            </a:r>
            <a:endParaRPr lang="en-US" dirty="0">
              <a:cs typeface="Calibri"/>
            </a:endParaRPr>
          </a:p>
          <a:p>
            <a:r>
              <a:rPr lang="en-US" dirty="0">
                <a:cs typeface="Calibri"/>
              </a:rPr>
              <a:t>NAVADMIN 214/21,</a:t>
            </a:r>
            <a:r>
              <a:rPr lang="en-US" baseline="0" dirty="0">
                <a:cs typeface="Calibri"/>
              </a:rPr>
              <a:t> discusses the minimum service requirement of 3 years.</a:t>
            </a:r>
            <a:endParaRPr lang="en-US" dirty="0">
              <a:ea typeface="Calibri"/>
              <a:cs typeface="Calibri"/>
            </a:endParaRPr>
          </a:p>
          <a:p>
            <a:endParaRPr lang="en-US" dirty="0">
              <a:cs typeface="Calibri"/>
            </a:endParaRPr>
          </a:p>
          <a:p>
            <a:r>
              <a:rPr lang="en-US" dirty="0">
                <a:cs typeface="Calibri"/>
              </a:rPr>
              <a:t>NCPACE:</a:t>
            </a:r>
            <a:r>
              <a:rPr lang="en-US" baseline="0" dirty="0">
                <a:cs typeface="Calibri"/>
              </a:rPr>
              <a:t>  Classes are distance-learning and do not require ongoing internet access to complete.  Sailors will complete a one-time download of course materials at the start of the term and a one-time upload of completed coursework at the end.</a:t>
            </a:r>
            <a:endParaRPr lang="en-US" baseline="0" dirty="0">
              <a:ea typeface="Calibri"/>
              <a:cs typeface="Calibri"/>
            </a:endParaRPr>
          </a:p>
          <a:p>
            <a:endParaRPr lang="en-US" baseline="0" dirty="0">
              <a:cs typeface="Calibri"/>
            </a:endParaRPr>
          </a:p>
          <a:p>
            <a:r>
              <a:rPr lang="en-US" dirty="0">
                <a:cs typeface="Calibri"/>
              </a:rPr>
              <a:t>Question to ask</a:t>
            </a:r>
            <a:r>
              <a:rPr lang="en-US" baseline="0" dirty="0">
                <a:cs typeface="Calibri"/>
              </a:rPr>
              <a:t> the class:  </a:t>
            </a:r>
            <a:r>
              <a:rPr lang="en-US" dirty="0">
                <a:cs typeface="Calibri"/>
              </a:rPr>
              <a:t>What is the earliest/latest TA can be submitted? 120 days/no later than 7 days prior to the class start date. </a:t>
            </a:r>
            <a:endParaRPr lang="en-US" dirty="0">
              <a:ea typeface="Calibri"/>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7</a:t>
            </a:fld>
            <a:endParaRPr lang="en-US"/>
          </a:p>
        </p:txBody>
      </p:sp>
    </p:spTree>
    <p:extLst>
      <p:ext uri="{BB962C8B-B14F-4D97-AF65-F5344CB8AC3E}">
        <p14:creationId xmlns:p14="http://schemas.microsoft.com/office/powerpoint/2010/main" val="169017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p>
          <a:p>
            <a:r>
              <a:rPr lang="en-US" dirty="0"/>
              <a:t>1.  Go</a:t>
            </a:r>
            <a:r>
              <a:rPr lang="en-US" baseline="0" dirty="0"/>
              <a:t> to </a:t>
            </a:r>
            <a:r>
              <a:rPr lang="en-US" dirty="0"/>
              <a:t> </a:t>
            </a:r>
            <a:r>
              <a:rPr lang="en-US" dirty="0">
                <a:hlinkClick r:id="rId3"/>
              </a:rPr>
              <a:t>www.navycollege.navy.mil</a:t>
            </a:r>
            <a:r>
              <a:rPr lang="en-US" dirty="0"/>
              <a:t> to show members how to access website</a:t>
            </a:r>
          </a:p>
          <a:p>
            <a:r>
              <a:rPr lang="en-US" dirty="0">
                <a:cs typeface="Calibri" panose="020F0502020204030204"/>
              </a:rPr>
              <a:t>2.  After hours MNCC will answer and create a trouble ticket for</a:t>
            </a:r>
            <a:r>
              <a:rPr lang="en-US" baseline="0" dirty="0">
                <a:cs typeface="Calibri" panose="020F0502020204030204"/>
              </a:rPr>
              <a:t> Navy College.  The Education counselors will receive the trouble ticket and will call or email the Sailor back.  Advise Sailors to ensure they provide accurate contact information to MNCC.</a:t>
            </a:r>
            <a:endParaRPr lang="en-US" dirty="0">
              <a:cs typeface="Calibri" panose="020F0502020204030204"/>
            </a:endParaRPr>
          </a:p>
          <a:p>
            <a:endParaRPr lang="en-US" dirty="0">
              <a:cs typeface="Calibri" panose="020F0502020204030204"/>
            </a:endParaRPr>
          </a:p>
          <a:p>
            <a:r>
              <a:rPr lang="en-US" dirty="0">
                <a:cs typeface="Calibri" panose="020F0502020204030204"/>
              </a:rPr>
              <a:t>Question</a:t>
            </a:r>
            <a:r>
              <a:rPr lang="en-US" baseline="0" dirty="0">
                <a:cs typeface="Calibri" panose="020F0502020204030204"/>
              </a:rPr>
              <a:t> to ask the class:  </a:t>
            </a:r>
          </a:p>
          <a:p>
            <a:pPr marL="228600" indent="-228600">
              <a:buAutoNum type="arabicPeriod"/>
            </a:pPr>
            <a:r>
              <a:rPr lang="en-US" dirty="0">
                <a:cs typeface="Calibri" panose="020F0502020204030204"/>
              </a:rPr>
              <a:t>What does NCVEC stand for? Navy College Virtual Education Center </a:t>
            </a:r>
          </a:p>
          <a:p>
            <a:pPr marL="228600" indent="-228600">
              <a:buAutoNum type="arabicPeriod"/>
            </a:pPr>
            <a:r>
              <a:rPr lang="en-US" dirty="0">
                <a:cs typeface="Calibri" panose="020F0502020204030204"/>
              </a:rPr>
              <a:t>What days/hours are counselors available? 0700-1900 </a:t>
            </a:r>
            <a:r>
              <a:rPr lang="en-US" dirty="0" err="1">
                <a:cs typeface="Calibri" panose="020F0502020204030204"/>
              </a:rPr>
              <a:t>est</a:t>
            </a:r>
            <a:endParaRPr lang="en-US" dirty="0">
              <a:cs typeface="Calibri" panose="020F0502020204030204"/>
            </a:endParaRPr>
          </a:p>
          <a:p>
            <a:pPr marL="228600" indent="-228600">
              <a:buAutoNum type="arabicPeriod"/>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D5ACEE01-41AF-2A4D-9C8A-1F63ADF14122}" type="slidenum">
              <a:rPr lang="en-US" smtClean="0"/>
              <a:t>8</a:t>
            </a:fld>
            <a:endParaRPr lang="en-US"/>
          </a:p>
        </p:txBody>
      </p:sp>
    </p:spTree>
    <p:extLst>
      <p:ext uri="{BB962C8B-B14F-4D97-AF65-F5344CB8AC3E}">
        <p14:creationId xmlns:p14="http://schemas.microsoft.com/office/powerpoint/2010/main" val="141710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Degree Exploration: </a:t>
            </a:r>
          </a:p>
          <a:p>
            <a:pPr marL="685800" lvl="1" indent="-228600">
              <a:buAutoNum type="arabicPeriod"/>
            </a:pPr>
            <a:r>
              <a:rPr lang="en-US" err="1">
                <a:solidFill>
                  <a:srgbClr val="000000"/>
                </a:solidFill>
                <a:latin typeface="Calibri"/>
                <a:ea typeface="Roboto"/>
                <a:cs typeface="Calibri"/>
              </a:rPr>
              <a:t>CareerPath</a:t>
            </a:r>
            <a:r>
              <a:rPr lang="en-US">
                <a:solidFill>
                  <a:srgbClr val="000000"/>
                </a:solidFill>
                <a:latin typeface="Calibri"/>
                <a:ea typeface="Roboto"/>
                <a:cs typeface="Calibri"/>
              </a:rPr>
              <a:t> </a:t>
            </a:r>
            <a:r>
              <a:rPr lang="en-US" b="0" i="0">
                <a:solidFill>
                  <a:srgbClr val="000000"/>
                </a:solidFill>
                <a:effectLst/>
                <a:latin typeface="Calibri"/>
                <a:ea typeface="Roboto"/>
                <a:cs typeface="Calibri"/>
              </a:rPr>
              <a:t>DECIDE is a decision support tool to help service members and veterans identify, prepare for and increase their employment qualifications. This can help them as they transition from military service to the civilian workforce. The tool can identify best-fit careers based on military occupation, education, and experience. Service members can find the right credentials and/or degree programs to fill their experience and education gaps.</a:t>
            </a:r>
          </a:p>
          <a:p>
            <a:pPr marL="685800" lvl="1" indent="-228600">
              <a:buAutoNum type="arabicPeriod"/>
            </a:pPr>
            <a:r>
              <a:rPr lang="en-US" b="0" i="0">
                <a:solidFill>
                  <a:srgbClr val="000000"/>
                </a:solidFill>
                <a:effectLst/>
                <a:latin typeface="Calibri"/>
                <a:cs typeface="Calibri"/>
              </a:rPr>
              <a:t>Kuder Journey: Provides tools to assess your interests, suggests education and career options, prepares you for the job search, and connects you to today's jobs.</a:t>
            </a:r>
            <a:r>
              <a:rPr lang="en-US">
                <a:solidFill>
                  <a:srgbClr val="000000"/>
                </a:solidFill>
                <a:latin typeface="Calibri"/>
                <a:cs typeface="Calibri"/>
              </a:rPr>
              <a:t> </a:t>
            </a:r>
            <a:endParaRPr lang="en-US" b="0" i="0">
              <a:solidFill>
                <a:srgbClr val="000000"/>
              </a:solidFill>
              <a:effectLst/>
              <a:latin typeface="Calibri"/>
              <a:cs typeface="Calibri"/>
            </a:endParaRPr>
          </a:p>
          <a:p>
            <a:pPr marL="685800" lvl="1" indent="-228600">
              <a:buAutoNum type="arabicPeriod"/>
            </a:pPr>
            <a:r>
              <a:rPr lang="en-US" b="0" i="0" err="1">
                <a:solidFill>
                  <a:srgbClr val="000000"/>
                </a:solidFill>
                <a:effectLst/>
                <a:latin typeface="Calibri"/>
                <a:cs typeface="Calibri"/>
              </a:rPr>
              <a:t>MilGears</a:t>
            </a:r>
            <a:r>
              <a:rPr lang="en-US" b="0" i="0">
                <a:solidFill>
                  <a:srgbClr val="000000"/>
                </a:solidFill>
                <a:effectLst/>
                <a:latin typeface="Calibri"/>
                <a:cs typeface="Calibri"/>
              </a:rPr>
              <a:t>: A customized career-building tool developed to assist you while you serve, through transition, and beyond. Helps you plan and achieve your goals by highlighting career possibilities and helping you visualize how to reach those goals. </a:t>
            </a:r>
            <a:r>
              <a:rPr lang="en-US" b="0" i="0" err="1">
                <a:solidFill>
                  <a:srgbClr val="000000"/>
                </a:solidFill>
                <a:effectLst/>
                <a:latin typeface="Calibri"/>
                <a:cs typeface="Calibri"/>
              </a:rPr>
              <a:t>MilGears</a:t>
            </a:r>
            <a:r>
              <a:rPr lang="en-US" b="0" i="0">
                <a:solidFill>
                  <a:srgbClr val="000000"/>
                </a:solidFill>
                <a:effectLst/>
                <a:latin typeface="Calibri"/>
                <a:cs typeface="Calibri"/>
              </a:rPr>
              <a:t> analyzes your unique history—your military duties and training, civilian education and credentialing, and apprenticeships—to provide customized results.</a:t>
            </a:r>
          </a:p>
          <a:p>
            <a:pPr marL="685800" lvl="1" indent="-228600">
              <a:buAutoNum type="arabicPeriod"/>
            </a:pPr>
            <a:r>
              <a:rPr lang="en-US" b="0" i="0">
                <a:solidFill>
                  <a:srgbClr val="000000"/>
                </a:solidFill>
                <a:effectLst/>
                <a:latin typeface="Calibri"/>
                <a:cs typeface="Calibri"/>
              </a:rPr>
              <a:t>TA Decide: Tool for comparing schools and programs. Designed for participants of TA, it provides education costs and outcomes, as well as information about other military students who are participating in the tuition assistance program.</a:t>
            </a:r>
          </a:p>
          <a:p>
            <a:pPr marL="685800" lvl="1" indent="-228600">
              <a:buAutoNum type="arabicPeriod"/>
            </a:pPr>
            <a:endParaRPr lang="en-US" b="0" i="0">
              <a:solidFill>
                <a:srgbClr val="000000"/>
              </a:solidFill>
              <a:effectLst/>
              <a:latin typeface="Calibri"/>
              <a:cs typeface="Calibri"/>
            </a:endParaRPr>
          </a:p>
          <a:p>
            <a:pPr marL="228600" lvl="0" indent="-228600">
              <a:buAutoNum type="arabicPeriod"/>
            </a:pPr>
            <a:r>
              <a:rPr lang="en-US" b="0" i="0">
                <a:solidFill>
                  <a:srgbClr val="000000"/>
                </a:solidFill>
                <a:effectLst/>
                <a:latin typeface="Calibri"/>
                <a:cs typeface="Calibri"/>
              </a:rPr>
              <a:t>Visit https://www.navycollege.navy.mil/ for more information</a:t>
            </a:r>
            <a:endParaRPr lang="en-US">
              <a:solidFill>
                <a:srgbClr val="000000"/>
              </a:solidFill>
              <a:latin typeface="Calibri"/>
              <a:cs typeface="Calibri"/>
            </a:endParaRPr>
          </a:p>
          <a:p>
            <a:endParaRPr lang="en-US"/>
          </a:p>
        </p:txBody>
      </p:sp>
      <p:sp>
        <p:nvSpPr>
          <p:cNvPr id="4" name="Slide Number Placeholder 3"/>
          <p:cNvSpPr>
            <a:spLocks noGrp="1"/>
          </p:cNvSpPr>
          <p:nvPr>
            <p:ph type="sldNum" sz="quarter" idx="5"/>
          </p:nvPr>
        </p:nvSpPr>
        <p:spPr/>
        <p:txBody>
          <a:bodyPr/>
          <a:lstStyle/>
          <a:p>
            <a:fld id="{D5ACEE01-41AF-2A4D-9C8A-1F63ADF14122}" type="slidenum">
              <a:rPr lang="en-US" smtClean="0"/>
              <a:t>9</a:t>
            </a:fld>
            <a:endParaRPr lang="en-US"/>
          </a:p>
        </p:txBody>
      </p:sp>
    </p:spTree>
    <p:extLst>
      <p:ext uri="{BB962C8B-B14F-4D97-AF65-F5344CB8AC3E}">
        <p14:creationId xmlns:p14="http://schemas.microsoft.com/office/powerpoint/2010/main" val="294075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t>1. </a:t>
            </a:r>
            <a:r>
              <a:rPr lang="en-US" sz="2400" dirty="0">
                <a:latin typeface="Rockwell"/>
              </a:rPr>
              <a:t>Provides naval-relevant associate degrees and certificates to enlisted service members in the U.S. Navy, Marine Corps, and Coast Guard.  </a:t>
            </a:r>
          </a:p>
          <a:p>
            <a:r>
              <a:rPr lang="en-US" sz="2400" dirty="0"/>
              <a:t>Be</a:t>
            </a:r>
            <a:r>
              <a:rPr lang="en-US" sz="2400" b="1" dirty="0"/>
              <a:t>nefits to Service Member</a:t>
            </a:r>
            <a:endParaRPr lang="en-US" sz="2400" b="1" dirty="0">
              <a:ea typeface="Calibri"/>
              <a:cs typeface="Calibri"/>
            </a:endParaRPr>
          </a:p>
          <a:p>
            <a:pPr marL="742950" lvl="1" indent="-285750" defTabSz="457200">
              <a:lnSpc>
                <a:spcPct val="100000"/>
              </a:lnSpc>
              <a:spcBef>
                <a:spcPts val="0"/>
              </a:spcBef>
            </a:pPr>
            <a:r>
              <a:rPr lang="en-US" sz="1800" b="1" dirty="0"/>
              <a:t>Fully Funded certificates and associate degree programs</a:t>
            </a:r>
            <a:endParaRPr lang="en-US" sz="1800" b="1" dirty="0">
              <a:ea typeface="Calibri"/>
              <a:cs typeface="Calibri"/>
            </a:endParaRPr>
          </a:p>
          <a:p>
            <a:pPr marL="742950" lvl="1" indent="-285750" defTabSz="457200">
              <a:lnSpc>
                <a:spcPct val="100000"/>
              </a:lnSpc>
              <a:spcBef>
                <a:spcPts val="0"/>
              </a:spcBef>
            </a:pPr>
            <a:r>
              <a:rPr lang="en-US" sz="1800" b="1" dirty="0"/>
              <a:t>Pathways towards completing a Bachelors Degree</a:t>
            </a:r>
            <a:endParaRPr lang="en-US" sz="1800" b="1" dirty="0">
              <a:ea typeface="Calibri"/>
              <a:cs typeface="Calibri"/>
            </a:endParaRPr>
          </a:p>
          <a:p>
            <a:pPr marL="742950" lvl="1" indent="-285750" defTabSz="457200"/>
            <a:r>
              <a:rPr lang="en-US" sz="1800" b="1" dirty="0"/>
              <a:t>Naval-relevant education that matches up to private-sector</a:t>
            </a:r>
            <a:endParaRPr lang="en-US" sz="1800" b="1" dirty="0">
              <a:ea typeface="Calibri"/>
              <a:cs typeface="Calibri"/>
            </a:endParaRPr>
          </a:p>
          <a:p>
            <a:pPr marL="742950" lvl="1" indent="-285750" defTabSz="457200">
              <a:lnSpc>
                <a:spcPct val="100000"/>
              </a:lnSpc>
              <a:spcBef>
                <a:spcPts val="0"/>
              </a:spcBef>
            </a:pPr>
            <a:r>
              <a:rPr lang="en-US" sz="1800" b="1" dirty="0"/>
              <a:t>Credits EARNED DOES NOT deduct from TA benefits</a:t>
            </a:r>
            <a:endParaRPr lang="en-US" sz="1800" b="1" dirty="0">
              <a:ea typeface="Calibri"/>
              <a:cs typeface="Calibri"/>
            </a:endParaRPr>
          </a:p>
          <a:p>
            <a:endParaRPr lang="en-US" dirty="0"/>
          </a:p>
          <a:p>
            <a:r>
              <a:rPr lang="en-US" dirty="0"/>
              <a:t>2. All Sailors regardless of degree level can enroll in the Naval Studies certificate program.</a:t>
            </a:r>
            <a:endParaRPr lang="en-US" dirty="0">
              <a:ea typeface="Calibri"/>
              <a:cs typeface="Calibri"/>
            </a:endParaRPr>
          </a:p>
          <a:p>
            <a:endParaRPr lang="en-US" dirty="0"/>
          </a:p>
        </p:txBody>
      </p:sp>
      <p:sp>
        <p:nvSpPr>
          <p:cNvPr id="4" name="Slide Number Placeholder 3"/>
          <p:cNvSpPr>
            <a:spLocks noGrp="1"/>
          </p:cNvSpPr>
          <p:nvPr>
            <p:ph type="sldNum" sz="quarter" idx="10"/>
          </p:nvPr>
        </p:nvSpPr>
        <p:spPr/>
        <p:txBody>
          <a:bodyPr/>
          <a:lstStyle/>
          <a:p>
            <a:fld id="{D5ACEE01-41AF-2A4D-9C8A-1F63ADF14122}" type="slidenum">
              <a:rPr lang="en-US" smtClean="0"/>
              <a:t>10</a:t>
            </a:fld>
            <a:endParaRPr lang="en-US"/>
          </a:p>
        </p:txBody>
      </p:sp>
    </p:spTree>
    <p:extLst>
      <p:ext uri="{BB962C8B-B14F-4D97-AF65-F5344CB8AC3E}">
        <p14:creationId xmlns:p14="http://schemas.microsoft.com/office/powerpoint/2010/main" val="116705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0" y="3283384"/>
            <a:ext cx="12192000" cy="685945"/>
          </a:xfrm>
        </p:spPr>
        <p:txBody>
          <a:bodyPr vert="horz" lIns="91440" tIns="45720" rIns="91440" bIns="45720" rtlCol="0" anchor="t">
            <a:normAutofit/>
          </a:bodyPr>
          <a:lstStyle/>
          <a:p>
            <a:r>
              <a:rPr lang="en-US" sz="3200" b="1" dirty="0">
                <a:latin typeface="Times New Roman"/>
                <a:ea typeface="Calibri"/>
                <a:cs typeface="Calibri"/>
              </a:rPr>
              <a:t>Education Opportunities</a:t>
            </a:r>
          </a:p>
        </p:txBody>
      </p:sp>
    </p:spTree>
    <p:extLst>
      <p:ext uri="{BB962C8B-B14F-4D97-AF65-F5344CB8AC3E}">
        <p14:creationId xmlns:p14="http://schemas.microsoft.com/office/powerpoint/2010/main" val="49515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 y="163114"/>
            <a:ext cx="12193679" cy="841342"/>
          </a:xfrm>
        </p:spPr>
        <p:txBody>
          <a:bodyPr vert="horz" lIns="91440" tIns="45720" rIns="91440" bIns="45720" rtlCol="0" anchor="ctr">
            <a:noAutofit/>
          </a:bodyPr>
          <a:lstStyle/>
          <a:p>
            <a:pPr algn="ctr"/>
            <a:r>
              <a:rPr lang="en-US" sz="3200" b="1" dirty="0">
                <a:latin typeface="Times New Roman"/>
                <a:ea typeface="Calibri"/>
                <a:cs typeface="Calibri"/>
              </a:rPr>
              <a:t>United States Navy Community College </a:t>
            </a:r>
            <a:br>
              <a:rPr lang="en-US" sz="3200" b="1" dirty="0">
                <a:latin typeface="Times New Roman"/>
                <a:ea typeface="Calibri"/>
                <a:cs typeface="Calibri"/>
              </a:rPr>
            </a:br>
            <a:r>
              <a:rPr lang="en-US" sz="3200" b="1" dirty="0">
                <a:latin typeface="Times New Roman"/>
                <a:ea typeface="Calibri"/>
                <a:cs typeface="Calibri"/>
              </a:rPr>
              <a:t>(USNCC)</a:t>
            </a:r>
          </a:p>
        </p:txBody>
      </p:sp>
      <p:pic>
        <p:nvPicPr>
          <p:cNvPr id="4" name="Picture 4" descr="sealFINAL.png">
            <a:extLst>
              <a:ext uri="{FF2B5EF4-FFF2-40B4-BE49-F238E27FC236}">
                <a16:creationId xmlns:a16="http://schemas.microsoft.com/office/drawing/2014/main" id="{7F09ED37-C066-8C97-B35D-1EBC68F085C0}"/>
              </a:ext>
            </a:extLst>
          </p:cNvPr>
          <p:cNvPicPr>
            <a:picLocks noChangeAspect="1"/>
          </p:cNvPicPr>
          <p:nvPr/>
        </p:nvPicPr>
        <p:blipFill>
          <a:blip r:embed="rId3"/>
          <a:stretch>
            <a:fillRect/>
          </a:stretch>
        </p:blipFill>
        <p:spPr>
          <a:xfrm>
            <a:off x="162577" y="173182"/>
            <a:ext cx="1453786" cy="1424182"/>
          </a:xfrm>
          <a:prstGeom prst="rect">
            <a:avLst/>
          </a:prstGeom>
        </p:spPr>
      </p:pic>
      <p:pic>
        <p:nvPicPr>
          <p:cNvPr id="11" name="Picture 10">
            <a:extLst>
              <a:ext uri="{FF2B5EF4-FFF2-40B4-BE49-F238E27FC236}">
                <a16:creationId xmlns:a16="http://schemas.microsoft.com/office/drawing/2014/main" id="{9FECF96B-8FCA-EB16-9A4C-FFC14F082482}"/>
              </a:ext>
            </a:extLst>
          </p:cNvPr>
          <p:cNvPicPr>
            <a:picLocks noChangeAspect="1"/>
          </p:cNvPicPr>
          <p:nvPr/>
        </p:nvPicPr>
        <p:blipFill>
          <a:blip r:embed="rId4"/>
          <a:stretch>
            <a:fillRect/>
          </a:stretch>
        </p:blipFill>
        <p:spPr>
          <a:xfrm>
            <a:off x="1912297" y="1830663"/>
            <a:ext cx="5140960" cy="3196673"/>
          </a:xfrm>
          <a:prstGeom prst="rect">
            <a:avLst/>
          </a:prstGeom>
          <a:ln>
            <a:solidFill>
              <a:schemeClr val="tx1"/>
            </a:solidFill>
          </a:ln>
        </p:spPr>
      </p:pic>
      <p:sp>
        <p:nvSpPr>
          <p:cNvPr id="13" name="TextBox 12">
            <a:extLst>
              <a:ext uri="{FF2B5EF4-FFF2-40B4-BE49-F238E27FC236}">
                <a16:creationId xmlns:a16="http://schemas.microsoft.com/office/drawing/2014/main" id="{643F5685-9AAE-6F1D-8056-E6747844EFA3}"/>
              </a:ext>
            </a:extLst>
          </p:cNvPr>
          <p:cNvSpPr txBox="1"/>
          <p:nvPr/>
        </p:nvSpPr>
        <p:spPr>
          <a:xfrm>
            <a:off x="7349190" y="1002450"/>
            <a:ext cx="3291840" cy="4832092"/>
          </a:xfrm>
          <a:prstGeom prst="rect">
            <a:avLst/>
          </a:prstGeom>
          <a:noFill/>
        </p:spPr>
        <p:txBody>
          <a:bodyPr vert="horz" wrap="square" lIns="91440" tIns="45720" rIns="91440" bIns="45720" anchor="ctr">
            <a:spAutoFit/>
          </a:bodyPr>
          <a:lstStyle/>
          <a:p>
            <a:pPr algn="ctr">
              <a:defRPr/>
            </a:pPr>
            <a:r>
              <a:rPr lang="en-US" sz="2200" b="1" u="sng" dirty="0">
                <a:latin typeface="Times New Roman"/>
                <a:ea typeface="Calibri"/>
                <a:cs typeface="Calibri"/>
              </a:rPr>
              <a:t>Benefits to Sailors</a:t>
            </a:r>
          </a:p>
          <a:p>
            <a:pPr algn="ctr">
              <a:defRPr/>
            </a:pPr>
            <a:endParaRPr lang="en-US" sz="2200" dirty="0">
              <a:latin typeface="Times New Roman"/>
              <a:ea typeface="Calibri"/>
              <a:cs typeface="Calibri"/>
            </a:endParaRPr>
          </a:p>
          <a:p>
            <a:pPr marL="742950" lvl="1" indent="-285750" defTabSz="457200">
              <a:defRPr/>
            </a:pPr>
            <a:r>
              <a:rPr lang="en-US" sz="2200" b="1" dirty="0">
                <a:latin typeface="Times New Roman"/>
                <a:ea typeface="Calibri"/>
                <a:cs typeface="Calibri"/>
              </a:rPr>
              <a:t>Fully Funded </a:t>
            </a:r>
            <a:r>
              <a:rPr lang="en-US" sz="2200" dirty="0">
                <a:latin typeface="Times New Roman"/>
                <a:ea typeface="Calibri"/>
                <a:cs typeface="Calibri"/>
              </a:rPr>
              <a:t>certificates and associate degree programs</a:t>
            </a:r>
          </a:p>
          <a:p>
            <a:pPr marL="742950" lvl="1" indent="-285750" defTabSz="457200">
              <a:defRPr/>
            </a:pPr>
            <a:endParaRPr lang="en-US" sz="2200" dirty="0">
              <a:latin typeface="Times New Roman"/>
              <a:ea typeface="Calibri"/>
              <a:cs typeface="Calibri"/>
            </a:endParaRPr>
          </a:p>
          <a:p>
            <a:pPr marL="742950" lvl="1" indent="-285750" defTabSz="457200">
              <a:defRPr/>
            </a:pPr>
            <a:r>
              <a:rPr lang="en-US" sz="2200" b="1" dirty="0">
                <a:latin typeface="Times New Roman"/>
                <a:ea typeface="Calibri"/>
                <a:cs typeface="Calibri"/>
              </a:rPr>
              <a:t>Pathways towards completing a Bachelors Degree</a:t>
            </a:r>
          </a:p>
          <a:p>
            <a:pPr marL="742950" lvl="1" indent="-285750" defTabSz="457200">
              <a:defRPr/>
            </a:pPr>
            <a:endParaRPr lang="en-US" sz="2200" dirty="0">
              <a:latin typeface="Times New Roman"/>
              <a:ea typeface="Calibri"/>
              <a:cs typeface="Calibri"/>
            </a:endParaRPr>
          </a:p>
          <a:p>
            <a:pPr marL="742950" lvl="1" indent="-285750" defTabSz="457200">
              <a:defRPr/>
            </a:pPr>
            <a:r>
              <a:rPr lang="en-US" sz="2200" b="1" dirty="0">
                <a:latin typeface="Times New Roman"/>
                <a:ea typeface="Calibri"/>
                <a:cs typeface="Calibri"/>
              </a:rPr>
              <a:t>Credits EARNED DOES NOT </a:t>
            </a:r>
            <a:r>
              <a:rPr lang="en-US" sz="2200" dirty="0">
                <a:latin typeface="Times New Roman"/>
                <a:ea typeface="Calibri"/>
                <a:cs typeface="Calibri"/>
              </a:rPr>
              <a:t>deduct from TA benefits</a:t>
            </a:r>
          </a:p>
        </p:txBody>
      </p:sp>
    </p:spTree>
    <p:extLst>
      <p:ext uri="{BB962C8B-B14F-4D97-AF65-F5344CB8AC3E}">
        <p14:creationId xmlns:p14="http://schemas.microsoft.com/office/powerpoint/2010/main" val="193275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alFINAL.png">
            <a:extLst>
              <a:ext uri="{FF2B5EF4-FFF2-40B4-BE49-F238E27FC236}">
                <a16:creationId xmlns:a16="http://schemas.microsoft.com/office/drawing/2014/main" id="{7F09ED37-C066-8C97-B35D-1EBC68F085C0}"/>
              </a:ext>
            </a:extLst>
          </p:cNvPr>
          <p:cNvPicPr>
            <a:picLocks noChangeAspect="1"/>
          </p:cNvPicPr>
          <p:nvPr/>
        </p:nvPicPr>
        <p:blipFill>
          <a:blip r:embed="rId3"/>
          <a:stretch>
            <a:fillRect/>
          </a:stretch>
        </p:blipFill>
        <p:spPr>
          <a:xfrm>
            <a:off x="167196" y="166255"/>
            <a:ext cx="1453786" cy="1424182"/>
          </a:xfrm>
          <a:prstGeom prst="rect">
            <a:avLst/>
          </a:prstGeom>
        </p:spPr>
      </p:pic>
      <p:pic>
        <p:nvPicPr>
          <p:cNvPr id="11" name="Picture 10">
            <a:extLst>
              <a:ext uri="{FF2B5EF4-FFF2-40B4-BE49-F238E27FC236}">
                <a16:creationId xmlns:a16="http://schemas.microsoft.com/office/drawing/2014/main" id="{5151D236-827E-22F5-7E8D-22F4879FEFDE}"/>
              </a:ext>
            </a:extLst>
          </p:cNvPr>
          <p:cNvPicPr>
            <a:picLocks noChangeAspect="1"/>
          </p:cNvPicPr>
          <p:nvPr/>
        </p:nvPicPr>
        <p:blipFill>
          <a:blip r:embed="rId4"/>
          <a:stretch>
            <a:fillRect/>
          </a:stretch>
        </p:blipFill>
        <p:spPr>
          <a:xfrm>
            <a:off x="3350491" y="1377431"/>
            <a:ext cx="5486400" cy="2609280"/>
          </a:xfrm>
          <a:prstGeom prst="rect">
            <a:avLst/>
          </a:prstGeom>
          <a:ln>
            <a:solidFill>
              <a:schemeClr val="tx1"/>
            </a:solidFill>
          </a:ln>
        </p:spPr>
      </p:pic>
      <p:sp>
        <p:nvSpPr>
          <p:cNvPr id="15" name="TextBox 14">
            <a:extLst>
              <a:ext uri="{FF2B5EF4-FFF2-40B4-BE49-F238E27FC236}">
                <a16:creationId xmlns:a16="http://schemas.microsoft.com/office/drawing/2014/main" id="{D36FF549-4546-0BD9-A943-505D12262C63}"/>
              </a:ext>
            </a:extLst>
          </p:cNvPr>
          <p:cNvSpPr txBox="1"/>
          <p:nvPr/>
        </p:nvSpPr>
        <p:spPr>
          <a:xfrm>
            <a:off x="1450572" y="4142723"/>
            <a:ext cx="9279934" cy="2123658"/>
          </a:xfrm>
          <a:prstGeom prst="rect">
            <a:avLst/>
          </a:prstGeom>
          <a:noFill/>
        </p:spPr>
        <p:txBody>
          <a:bodyPr wrap="square" lIns="91440" tIns="45720" rIns="91440" bIns="45720" anchor="t">
            <a:spAutoFit/>
          </a:bodyPr>
          <a:lstStyle/>
          <a:p>
            <a:r>
              <a:rPr lang="en-US" sz="2200" dirty="0">
                <a:latin typeface="Times New Roman"/>
                <a:ea typeface="Calibri"/>
                <a:cs typeface="Calibri"/>
              </a:rPr>
              <a:t>United States Naval Community College (USNCC) offers a diverse range of associate degrees and certificate programs across three primary areas of study: </a:t>
            </a:r>
            <a:endParaRPr lang="en-US"/>
          </a:p>
          <a:p>
            <a:pPr marL="342900" indent="-342900">
              <a:buFont typeface="Arial"/>
              <a:buChar char="•"/>
            </a:pPr>
            <a:r>
              <a:rPr lang="en-US" sz="2200" dirty="0">
                <a:latin typeface="Times New Roman"/>
                <a:ea typeface="Calibri"/>
                <a:cs typeface="Calibri"/>
              </a:rPr>
              <a:t>STEM</a:t>
            </a:r>
            <a:endParaRPr lang="en-US">
              <a:latin typeface="Aptos" panose="02110004020202020204"/>
              <a:ea typeface="Calibri"/>
              <a:cs typeface="Calibri"/>
            </a:endParaRPr>
          </a:p>
          <a:p>
            <a:pPr marL="342900" indent="-342900">
              <a:buFont typeface="Arial"/>
              <a:buChar char="•"/>
            </a:pPr>
            <a:r>
              <a:rPr lang="en-US" sz="2200" dirty="0">
                <a:latin typeface="Times New Roman"/>
                <a:ea typeface="Calibri"/>
                <a:cs typeface="Calibri"/>
              </a:rPr>
              <a:t>Leadership and Social Sciences</a:t>
            </a:r>
            <a:endParaRPr lang="en-US" dirty="0">
              <a:latin typeface="Aptos" panose="02110004020202020204"/>
              <a:ea typeface="Calibri"/>
              <a:cs typeface="Calibri"/>
            </a:endParaRPr>
          </a:p>
          <a:p>
            <a:pPr marL="342900" indent="-342900">
              <a:buFont typeface="Arial"/>
              <a:buChar char="•"/>
            </a:pPr>
            <a:r>
              <a:rPr lang="en-US" sz="2200" dirty="0">
                <a:latin typeface="Times New Roman"/>
                <a:ea typeface="Calibri"/>
                <a:cs typeface="Calibri"/>
              </a:rPr>
              <a:t>Operations.</a:t>
            </a:r>
            <a:endParaRPr lang="en-US" dirty="0"/>
          </a:p>
          <a:p>
            <a:endParaRPr lang="en-US" sz="2200" dirty="0">
              <a:latin typeface="Times New Roman"/>
              <a:ea typeface="Calibri"/>
              <a:cs typeface="Calibri"/>
            </a:endParaRPr>
          </a:p>
        </p:txBody>
      </p:sp>
      <p:sp>
        <p:nvSpPr>
          <p:cNvPr id="7" name="Title 1">
            <a:extLst>
              <a:ext uri="{FF2B5EF4-FFF2-40B4-BE49-F238E27FC236}">
                <a16:creationId xmlns:a16="http://schemas.microsoft.com/office/drawing/2014/main" id="{FEF71F74-B2AF-66DD-A305-B7A7220D6BD6}"/>
              </a:ext>
            </a:extLst>
          </p:cNvPr>
          <p:cNvSpPr txBox="1">
            <a:spLocks/>
          </p:cNvSpPr>
          <p:nvPr/>
        </p:nvSpPr>
        <p:spPr>
          <a:xfrm>
            <a:off x="647" y="163114"/>
            <a:ext cx="12193679" cy="8413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Times New Roman"/>
                <a:ea typeface="Calibri"/>
                <a:cs typeface="Calibri"/>
              </a:rPr>
              <a:t>United States Navy Community College </a:t>
            </a:r>
            <a:br>
              <a:rPr lang="en-US" sz="3200" b="1" dirty="0">
                <a:latin typeface="Times New Roman"/>
                <a:ea typeface="Calibri"/>
                <a:cs typeface="Calibri"/>
              </a:rPr>
            </a:br>
            <a:r>
              <a:rPr lang="en-US" sz="3200" b="1" dirty="0">
                <a:latin typeface="Times New Roman"/>
                <a:ea typeface="Calibri"/>
                <a:cs typeface="Calibri"/>
              </a:rPr>
              <a:t>(USNCC)</a:t>
            </a:r>
          </a:p>
        </p:txBody>
      </p:sp>
    </p:spTree>
    <p:extLst>
      <p:ext uri="{BB962C8B-B14F-4D97-AF65-F5344CB8AC3E}">
        <p14:creationId xmlns:p14="http://schemas.microsoft.com/office/powerpoint/2010/main" val="1669932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 y="-402"/>
            <a:ext cx="12191350" cy="1360199"/>
          </a:xfrm>
        </p:spPr>
        <p:txBody>
          <a:bodyPr>
            <a:normAutofit/>
          </a:bodyPr>
          <a:lstStyle/>
          <a:p>
            <a:pPr algn="ctr"/>
            <a:r>
              <a:rPr lang="en-US" sz="3200" b="1" dirty="0">
                <a:latin typeface="Times New Roman"/>
                <a:ea typeface="Calibri"/>
                <a:cs typeface="Calibri"/>
              </a:rPr>
              <a:t>Joint Service Transcript </a:t>
            </a:r>
            <a:br>
              <a:rPr lang="en-US" sz="3200" b="1" dirty="0">
                <a:latin typeface="Times New Roman"/>
                <a:ea typeface="Calibri"/>
                <a:cs typeface="Calibri"/>
              </a:rPr>
            </a:br>
            <a:r>
              <a:rPr lang="en-US" sz="3200" b="1" dirty="0">
                <a:latin typeface="Times New Roman"/>
                <a:ea typeface="Calibri"/>
                <a:cs typeface="Calibri"/>
              </a:rPr>
              <a:t> (JST)</a:t>
            </a:r>
          </a:p>
        </p:txBody>
      </p:sp>
      <p:pic>
        <p:nvPicPr>
          <p:cNvPr id="4" name="Picture 4" descr="JST_New_Logo3.png">
            <a:extLst>
              <a:ext uri="{FF2B5EF4-FFF2-40B4-BE49-F238E27FC236}">
                <a16:creationId xmlns:a16="http://schemas.microsoft.com/office/drawing/2014/main" id="{9EC90445-78DE-0B87-0E8A-3FFA564D311B}"/>
              </a:ext>
            </a:extLst>
          </p:cNvPr>
          <p:cNvPicPr>
            <a:picLocks noChangeAspect="1"/>
          </p:cNvPicPr>
          <p:nvPr/>
        </p:nvPicPr>
        <p:blipFill>
          <a:blip r:embed="rId3"/>
          <a:stretch>
            <a:fillRect/>
          </a:stretch>
        </p:blipFill>
        <p:spPr>
          <a:xfrm>
            <a:off x="340958" y="295662"/>
            <a:ext cx="3366476" cy="567755"/>
          </a:xfrm>
          <a:prstGeom prst="rect">
            <a:avLst/>
          </a:prstGeom>
        </p:spPr>
      </p:pic>
      <p:sp>
        <p:nvSpPr>
          <p:cNvPr id="9" name="TextBox 8">
            <a:extLst>
              <a:ext uri="{FF2B5EF4-FFF2-40B4-BE49-F238E27FC236}">
                <a16:creationId xmlns:a16="http://schemas.microsoft.com/office/drawing/2014/main" id="{5DED4977-9517-187E-9063-3652020F336D}"/>
              </a:ext>
            </a:extLst>
          </p:cNvPr>
          <p:cNvSpPr txBox="1"/>
          <p:nvPr/>
        </p:nvSpPr>
        <p:spPr>
          <a:xfrm>
            <a:off x="1076961" y="1828570"/>
            <a:ext cx="10039862" cy="301621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200" dirty="0">
                <a:latin typeface="Times New Roman"/>
                <a:ea typeface="Calibri"/>
                <a:cs typeface="Calibri"/>
              </a:rPr>
              <a:t>JST is an accepted document by the American Counsel of Education (ACE).  Validates military experience/training with college credit recommendations </a:t>
            </a:r>
            <a:endParaRPr lang="en-US">
              <a:latin typeface="Times New Roman"/>
              <a:cs typeface="Times New Roman"/>
            </a:endParaRPr>
          </a:p>
          <a:p>
            <a:pPr marL="342900" indent="-342900">
              <a:buFont typeface="Arial" panose="020B0604020202020204" pitchFamily="34" charset="0"/>
              <a:buChar char="•"/>
            </a:pPr>
            <a:endParaRPr lang="en-US" sz="2200" dirty="0">
              <a:latin typeface="Times New Roman"/>
              <a:ea typeface="Calibri"/>
              <a:cs typeface="Calibri" panose="020F0502020204030204" pitchFamily="34" charset="0"/>
            </a:endParaRPr>
          </a:p>
          <a:p>
            <a:pPr marL="342900" indent="-342900">
              <a:buFont typeface="Arial" panose="020B0604020202020204" pitchFamily="34" charset="0"/>
              <a:buChar char="•"/>
            </a:pPr>
            <a:r>
              <a:rPr lang="en-US" sz="2200" dirty="0">
                <a:latin typeface="Times New Roman"/>
                <a:ea typeface="Calibri"/>
                <a:cs typeface="Calibri"/>
              </a:rPr>
              <a:t>Allows Sailors to find different degrees By school, rating, and see what degrees and schools coincide with each rating</a:t>
            </a:r>
          </a:p>
          <a:p>
            <a:endParaRPr lang="en-US" sz="2200" dirty="0">
              <a:latin typeface="Times New Roman"/>
              <a:ea typeface="Calibri"/>
              <a:cs typeface="Calibri"/>
            </a:endParaRPr>
          </a:p>
          <a:p>
            <a:pPr marL="342900" indent="-342900">
              <a:buFont typeface="Arial" panose="020B0604020202020204" pitchFamily="34" charset="0"/>
              <a:buChar char="•"/>
            </a:pPr>
            <a:r>
              <a:rPr lang="en-US" sz="2200" dirty="0">
                <a:latin typeface="Times New Roman"/>
                <a:ea typeface="Calibri"/>
                <a:cs typeface="Calibri"/>
              </a:rPr>
              <a:t>Is a recommendation to Schools for acceptance of military training as college credits.  </a:t>
            </a:r>
            <a:r>
              <a:rPr lang="en-US" sz="2200" b="1" dirty="0">
                <a:latin typeface="Times New Roman"/>
                <a:ea typeface="Calibri"/>
                <a:cs typeface="Calibri"/>
              </a:rPr>
              <a:t>Not</a:t>
            </a:r>
            <a:r>
              <a:rPr lang="en-US" sz="2200" dirty="0">
                <a:latin typeface="Times New Roman"/>
                <a:ea typeface="Calibri"/>
                <a:cs typeface="Calibri"/>
              </a:rPr>
              <a:t> all schools will accept all recommended credits. </a:t>
            </a:r>
          </a:p>
          <a:p>
            <a:pPr marL="285750" indent="-285750">
              <a:buFont typeface="Arial" panose="020B0604020202020204" pitchFamily="34" charset="0"/>
              <a:buChar char="•"/>
            </a:pPr>
            <a:endParaRPr lang="en-US" sz="1400" dirty="0">
              <a:latin typeface="Rockwell" panose="02060603020205020403" pitchFamily="18" charset="0"/>
            </a:endParaRPr>
          </a:p>
        </p:txBody>
      </p:sp>
    </p:spTree>
    <p:extLst>
      <p:ext uri="{BB962C8B-B14F-4D97-AF65-F5344CB8AC3E}">
        <p14:creationId xmlns:p14="http://schemas.microsoft.com/office/powerpoint/2010/main" val="136993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 y="29057"/>
            <a:ext cx="12186605" cy="1336936"/>
          </a:xfrm>
        </p:spPr>
        <p:txBody>
          <a:bodyPr>
            <a:normAutofit/>
          </a:bodyPr>
          <a:lstStyle/>
          <a:p>
            <a:pPr algn="ctr"/>
            <a:r>
              <a:rPr lang="en-US" sz="3200" b="1" dirty="0">
                <a:latin typeface="Times New Roman"/>
                <a:ea typeface="Calibri"/>
                <a:cs typeface="Calibri"/>
              </a:rPr>
              <a:t>Navy Credentialing Opportunities On-Line </a:t>
            </a:r>
            <a:br>
              <a:rPr lang="en-US" sz="3200" b="1" dirty="0">
                <a:latin typeface="Times New Roman"/>
                <a:ea typeface="Calibri"/>
                <a:cs typeface="Calibri"/>
              </a:rPr>
            </a:br>
            <a:r>
              <a:rPr lang="en-US" sz="3200" b="1" dirty="0">
                <a:latin typeface="Times New Roman"/>
                <a:ea typeface="Calibri"/>
                <a:cs typeface="Calibri"/>
              </a:rPr>
              <a:t>(Navy COOL)</a:t>
            </a:r>
          </a:p>
        </p:txBody>
      </p:sp>
      <p:pic>
        <p:nvPicPr>
          <p:cNvPr id="4" name="Graphic 5">
            <a:extLst>
              <a:ext uri="{FF2B5EF4-FFF2-40B4-BE49-F238E27FC236}">
                <a16:creationId xmlns:a16="http://schemas.microsoft.com/office/drawing/2014/main" id="{BE6666EE-311E-6527-001E-B5135E17FC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800" y="249382"/>
            <a:ext cx="1277654" cy="1145098"/>
          </a:xfrm>
          <a:prstGeom prst="rect">
            <a:avLst/>
          </a:prstGeom>
        </p:spPr>
      </p:pic>
      <p:sp>
        <p:nvSpPr>
          <p:cNvPr id="10" name="TextBox 9">
            <a:extLst>
              <a:ext uri="{FF2B5EF4-FFF2-40B4-BE49-F238E27FC236}">
                <a16:creationId xmlns:a16="http://schemas.microsoft.com/office/drawing/2014/main" id="{F10497DB-63AD-E952-83D7-109557F3B9EC}"/>
              </a:ext>
            </a:extLst>
          </p:cNvPr>
          <p:cNvSpPr txBox="1"/>
          <p:nvPr/>
        </p:nvSpPr>
        <p:spPr>
          <a:xfrm>
            <a:off x="2278727" y="1711499"/>
            <a:ext cx="7640781" cy="3262432"/>
          </a:xfrm>
          <a:prstGeom prst="rect">
            <a:avLst/>
          </a:prstGeom>
          <a:noFill/>
        </p:spPr>
        <p:txBody>
          <a:bodyPr wrap="square" lIns="91440" tIns="45720" rIns="91440" bIns="45720" anchor="t">
            <a:spAutoFit/>
          </a:bodyPr>
          <a:lstStyle/>
          <a:p>
            <a:r>
              <a:rPr lang="en-US" sz="2200" b="1" dirty="0">
                <a:latin typeface="Times New Roman"/>
                <a:ea typeface="Calibri"/>
                <a:cs typeface="Calibri"/>
              </a:rPr>
              <a:t>Benefits:</a:t>
            </a:r>
          </a:p>
          <a:p>
            <a:pPr marL="342900" indent="-342900">
              <a:buFont typeface="Arial" panose="020B0604020202020204" pitchFamily="34" charset="0"/>
              <a:buChar char="•"/>
            </a:pPr>
            <a:r>
              <a:rPr lang="en-US" sz="2200" kern="0" dirty="0">
                <a:latin typeface="Times New Roman"/>
                <a:ea typeface="Calibri"/>
                <a:cs typeface="Calibri"/>
              </a:rPr>
              <a:t>Every Navy rating and designator has at least one professional credential associated</a:t>
            </a:r>
            <a:br>
              <a:rPr lang="en-US" sz="2200" kern="0" dirty="0">
                <a:latin typeface="Times New Roman"/>
                <a:ea typeface="Calibri"/>
                <a:cs typeface="Calibri"/>
              </a:rPr>
            </a:br>
            <a:endParaRPr lang="en-US" sz="1000" kern="0">
              <a:latin typeface="Times New Roman"/>
              <a:ea typeface="Calibri"/>
              <a:cs typeface="Calibri"/>
            </a:endParaRPr>
          </a:p>
          <a:p>
            <a:pPr marL="342900" indent="-342900">
              <a:buFont typeface="Arial" panose="020B0604020202020204" pitchFamily="34" charset="0"/>
              <a:buChar char="•"/>
            </a:pPr>
            <a:r>
              <a:rPr lang="en-US" sz="2200" kern="0" dirty="0">
                <a:latin typeface="Times New Roman"/>
                <a:ea typeface="Calibri"/>
                <a:cs typeface="Calibri"/>
              </a:rPr>
              <a:t>Certifications and licensing enhance your military career while creating future opportunities in the civilian employment sector</a:t>
            </a:r>
          </a:p>
          <a:p>
            <a:pPr marL="342900" indent="-342900">
              <a:buFont typeface="Arial" panose="020B0604020202020204" pitchFamily="34" charset="0"/>
              <a:buChar char="•"/>
            </a:pPr>
            <a:endParaRPr lang="en-US" sz="1000" kern="0" dirty="0">
              <a:latin typeface="Times New Roman"/>
              <a:ea typeface="Calibri"/>
              <a:cs typeface="Calibri"/>
            </a:endParaRPr>
          </a:p>
          <a:p>
            <a:pPr marL="342900" indent="-342900">
              <a:buFont typeface="Arial" panose="020B0604020202020204" pitchFamily="34" charset="0"/>
              <a:buChar char="•"/>
            </a:pPr>
            <a:r>
              <a:rPr lang="en-US" sz="2200" kern="0" dirty="0">
                <a:latin typeface="Times New Roman"/>
                <a:ea typeface="Calibri"/>
                <a:cs typeface="Calibri"/>
              </a:rPr>
              <a:t>Navy COOL covers expenses for certificates and examinations</a:t>
            </a:r>
            <a:endParaRPr lang="en-US"/>
          </a:p>
          <a:p>
            <a:pPr marL="342900" indent="-342900">
              <a:buFont typeface="Arial" panose="020B0604020202020204" pitchFamily="34" charset="0"/>
              <a:buChar char="•"/>
            </a:pPr>
            <a:endParaRPr lang="en-US" sz="1000" kern="0" dirty="0">
              <a:latin typeface="Times New Roman"/>
              <a:ea typeface="Calibri"/>
              <a:cs typeface="Calibri"/>
            </a:endParaRPr>
          </a:p>
          <a:p>
            <a:pPr marL="342900" indent="-342900">
              <a:buFont typeface="Arial" panose="020B0604020202020204" pitchFamily="34" charset="0"/>
              <a:buChar char="•"/>
            </a:pPr>
            <a:r>
              <a:rPr lang="en-US" sz="2200" kern="0" dirty="0">
                <a:latin typeface="Times New Roman"/>
                <a:ea typeface="Calibri"/>
                <a:cs typeface="Calibri"/>
              </a:rPr>
              <a:t>Credentialing translates to greater rating knowledge, skills, competency, and personal fulfillment</a:t>
            </a:r>
            <a:endParaRPr lang="en-US"/>
          </a:p>
        </p:txBody>
      </p:sp>
    </p:spTree>
    <p:extLst>
      <p:ext uri="{BB962C8B-B14F-4D97-AF65-F5344CB8AC3E}">
        <p14:creationId xmlns:p14="http://schemas.microsoft.com/office/powerpoint/2010/main" val="1705839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18C06-3134-AF13-BC93-1C4D8DDEE588}"/>
            </a:ext>
          </a:extLst>
        </p:cNvPr>
        <p:cNvGrpSpPr/>
        <p:nvPr/>
      </p:nvGrpSpPr>
      <p:grpSpPr>
        <a:xfrm>
          <a:off x="0" y="0"/>
          <a:ext cx="0" cy="0"/>
          <a:chOff x="0" y="0"/>
          <a:chExt cx="0" cy="0"/>
        </a:xfrm>
      </p:grpSpPr>
      <p:pic>
        <p:nvPicPr>
          <p:cNvPr id="4" name="Graphic 5">
            <a:extLst>
              <a:ext uri="{FF2B5EF4-FFF2-40B4-BE49-F238E27FC236}">
                <a16:creationId xmlns:a16="http://schemas.microsoft.com/office/drawing/2014/main" id="{A45FEE10-0742-C13F-DBB5-BB25358153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368" y="204086"/>
            <a:ext cx="1277654" cy="1145098"/>
          </a:xfrm>
          <a:prstGeom prst="rect">
            <a:avLst/>
          </a:prstGeom>
        </p:spPr>
      </p:pic>
      <p:pic>
        <p:nvPicPr>
          <p:cNvPr id="10" name="Picture 9">
            <a:extLst>
              <a:ext uri="{FF2B5EF4-FFF2-40B4-BE49-F238E27FC236}">
                <a16:creationId xmlns:a16="http://schemas.microsoft.com/office/drawing/2014/main" id="{0DEA53DE-C1E1-4A0C-A283-0ED4B89104AF}"/>
              </a:ext>
            </a:extLst>
          </p:cNvPr>
          <p:cNvPicPr>
            <a:picLocks noChangeAspect="1"/>
          </p:cNvPicPr>
          <p:nvPr/>
        </p:nvPicPr>
        <p:blipFill>
          <a:blip r:embed="rId5"/>
          <a:stretch>
            <a:fillRect/>
          </a:stretch>
        </p:blipFill>
        <p:spPr>
          <a:xfrm>
            <a:off x="1746456" y="2305234"/>
            <a:ext cx="4740589" cy="3120371"/>
          </a:xfrm>
          <a:prstGeom prst="rect">
            <a:avLst/>
          </a:prstGeom>
          <a:ln>
            <a:solidFill>
              <a:schemeClr val="tx1"/>
            </a:solidFill>
          </a:ln>
        </p:spPr>
      </p:pic>
      <p:sp>
        <p:nvSpPr>
          <p:cNvPr id="11" name="TextBox 10">
            <a:extLst>
              <a:ext uri="{FF2B5EF4-FFF2-40B4-BE49-F238E27FC236}">
                <a16:creationId xmlns:a16="http://schemas.microsoft.com/office/drawing/2014/main" id="{4FB986F9-0DFE-E412-BD06-119DB9FE4EEC}"/>
              </a:ext>
            </a:extLst>
          </p:cNvPr>
          <p:cNvSpPr txBox="1"/>
          <p:nvPr/>
        </p:nvSpPr>
        <p:spPr>
          <a:xfrm>
            <a:off x="5978295" y="1859101"/>
            <a:ext cx="4909727" cy="3477875"/>
          </a:xfrm>
          <a:prstGeom prst="rect">
            <a:avLst/>
          </a:prstGeom>
          <a:noFill/>
        </p:spPr>
        <p:txBody>
          <a:bodyPr wrap="square" lIns="91440" tIns="45720" rIns="91440" bIns="45720" rtlCol="0" anchor="t">
            <a:spAutoFit/>
          </a:bodyPr>
          <a:lstStyle/>
          <a:p>
            <a:r>
              <a:rPr lang="en-US" sz="2200" dirty="0">
                <a:latin typeface="Times New Roman"/>
                <a:ea typeface="Calibri"/>
                <a:cs typeface="Calibri"/>
              </a:rPr>
              <a:t>Navy COOL also contains the following:</a:t>
            </a:r>
          </a:p>
          <a:p>
            <a:endParaRPr lang="en-US" sz="2200" dirty="0">
              <a:latin typeface="Times New Roman"/>
              <a:ea typeface="Calibri"/>
              <a:cs typeface="Calibri"/>
            </a:endParaRPr>
          </a:p>
          <a:p>
            <a:pPr marL="742950" lvl="1" indent="-285750">
              <a:buFont typeface="Arial" panose="020B0604020202020204" pitchFamily="34" charset="0"/>
              <a:buChar char="•"/>
            </a:pPr>
            <a:r>
              <a:rPr lang="en-US" sz="2200" dirty="0">
                <a:latin typeface="Times New Roman"/>
                <a:ea typeface="Calibri"/>
                <a:cs typeface="Calibri"/>
              </a:rPr>
              <a:t>Advancement Bibs</a:t>
            </a:r>
          </a:p>
          <a:p>
            <a:pPr marL="742950" lvl="1" indent="-285750">
              <a:buFont typeface="Arial" panose="020B0604020202020204" pitchFamily="34" charset="0"/>
              <a:buChar char="•"/>
            </a:pPr>
            <a:r>
              <a:rPr lang="en-US" sz="2200" dirty="0">
                <a:latin typeface="Times New Roman"/>
                <a:ea typeface="Calibri"/>
                <a:cs typeface="Calibri"/>
              </a:rPr>
              <a:t>Occupational/Readiness Standards, and LaDR</a:t>
            </a:r>
          </a:p>
          <a:p>
            <a:pPr marL="742950" lvl="1" indent="-285750">
              <a:buFont typeface="Arial" panose="020B0604020202020204" pitchFamily="34" charset="0"/>
              <a:buChar char="•"/>
            </a:pPr>
            <a:r>
              <a:rPr lang="en-US" sz="2200" dirty="0">
                <a:latin typeface="Times New Roman"/>
                <a:ea typeface="Calibri"/>
                <a:cs typeface="Calibri"/>
              </a:rPr>
              <a:t>Link to USMAP</a:t>
            </a:r>
          </a:p>
          <a:p>
            <a:pPr marL="742950" lvl="1" indent="-285750">
              <a:buFont typeface="Arial" panose="020B0604020202020204" pitchFamily="34" charset="0"/>
              <a:buChar char="•"/>
            </a:pPr>
            <a:r>
              <a:rPr lang="en-US" sz="2200" dirty="0">
                <a:latin typeface="Times New Roman"/>
                <a:ea typeface="Calibri"/>
                <a:cs typeface="Calibri"/>
              </a:rPr>
              <a:t>Credentialing Information </a:t>
            </a:r>
          </a:p>
          <a:p>
            <a:pPr marL="742950" lvl="1" indent="-285750">
              <a:buFont typeface="Arial" panose="020B0604020202020204" pitchFamily="34" charset="0"/>
              <a:buChar char="•"/>
            </a:pPr>
            <a:r>
              <a:rPr lang="en-US" sz="2200" dirty="0">
                <a:latin typeface="Times New Roman"/>
                <a:ea typeface="Calibri"/>
                <a:cs typeface="Calibri"/>
              </a:rPr>
              <a:t>Downloadable to mobile device either iOS or Android from the Navy App Locker</a:t>
            </a:r>
          </a:p>
        </p:txBody>
      </p:sp>
      <p:sp>
        <p:nvSpPr>
          <p:cNvPr id="7" name="Title 1">
            <a:extLst>
              <a:ext uri="{FF2B5EF4-FFF2-40B4-BE49-F238E27FC236}">
                <a16:creationId xmlns:a16="http://schemas.microsoft.com/office/drawing/2014/main" id="{A4D9A916-7937-078D-0CD3-C0CE9C893E95}"/>
              </a:ext>
            </a:extLst>
          </p:cNvPr>
          <p:cNvSpPr>
            <a:spLocks noGrp="1"/>
          </p:cNvSpPr>
          <p:nvPr>
            <p:ph type="title"/>
          </p:nvPr>
        </p:nvSpPr>
        <p:spPr>
          <a:xfrm>
            <a:off x="3035" y="29057"/>
            <a:ext cx="12186605" cy="1336936"/>
          </a:xfrm>
        </p:spPr>
        <p:txBody>
          <a:bodyPr>
            <a:normAutofit/>
          </a:bodyPr>
          <a:lstStyle/>
          <a:p>
            <a:pPr algn="ctr"/>
            <a:r>
              <a:rPr lang="en-US" sz="3200" b="1" dirty="0">
                <a:latin typeface="Times New Roman"/>
                <a:ea typeface="Calibri"/>
                <a:cs typeface="Calibri"/>
              </a:rPr>
              <a:t>Navy Credentialing Opportunities On-Line </a:t>
            </a:r>
            <a:br>
              <a:rPr lang="en-US" sz="3200" b="1" dirty="0">
                <a:latin typeface="Times New Roman"/>
                <a:ea typeface="Calibri"/>
                <a:cs typeface="Calibri"/>
              </a:rPr>
            </a:br>
            <a:r>
              <a:rPr lang="en-US" sz="3200" b="1" dirty="0">
                <a:latin typeface="Times New Roman"/>
                <a:ea typeface="Calibri"/>
                <a:cs typeface="Calibri"/>
              </a:rPr>
              <a:t>(Navy COOL)</a:t>
            </a:r>
          </a:p>
        </p:txBody>
      </p:sp>
    </p:spTree>
    <p:extLst>
      <p:ext uri="{BB962C8B-B14F-4D97-AF65-F5344CB8AC3E}">
        <p14:creationId xmlns:p14="http://schemas.microsoft.com/office/powerpoint/2010/main" val="225068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 y="-1090"/>
            <a:ext cx="12195737" cy="1334707"/>
          </a:xfrm>
        </p:spPr>
        <p:txBody>
          <a:bodyPr>
            <a:noAutofit/>
          </a:bodyPr>
          <a:lstStyle/>
          <a:p>
            <a:pPr algn="ctr"/>
            <a:r>
              <a:rPr lang="en-US" sz="3200" b="1" dirty="0">
                <a:latin typeface="Times New Roman"/>
                <a:ea typeface="Calibri"/>
                <a:cs typeface="Calibri"/>
              </a:rPr>
              <a:t>United Services Military Apprenticeship Program </a:t>
            </a:r>
            <a:br>
              <a:rPr lang="en-US" sz="3200" b="1" dirty="0">
                <a:latin typeface="Times New Roman"/>
                <a:ea typeface="Calibri"/>
                <a:cs typeface="Calibri"/>
              </a:rPr>
            </a:br>
            <a:r>
              <a:rPr lang="en-US" sz="3200" b="1" dirty="0">
                <a:latin typeface="Times New Roman"/>
                <a:ea typeface="Calibri"/>
                <a:cs typeface="Calibri"/>
              </a:rPr>
              <a:t>(USMAP)</a:t>
            </a:r>
          </a:p>
        </p:txBody>
      </p:sp>
      <p:pic>
        <p:nvPicPr>
          <p:cNvPr id="5" name="Picture 4"/>
          <p:cNvPicPr>
            <a:picLocks noChangeAspect="1"/>
          </p:cNvPicPr>
          <p:nvPr/>
        </p:nvPicPr>
        <p:blipFill>
          <a:blip r:embed="rId3"/>
          <a:stretch>
            <a:fillRect/>
          </a:stretch>
        </p:blipFill>
        <p:spPr>
          <a:xfrm>
            <a:off x="245502" y="167012"/>
            <a:ext cx="1366887" cy="1271349"/>
          </a:xfrm>
          <a:prstGeom prst="rect">
            <a:avLst/>
          </a:prstGeom>
        </p:spPr>
      </p:pic>
      <p:pic>
        <p:nvPicPr>
          <p:cNvPr id="8" name="Picture 7">
            <a:extLst>
              <a:ext uri="{FF2B5EF4-FFF2-40B4-BE49-F238E27FC236}">
                <a16:creationId xmlns:a16="http://schemas.microsoft.com/office/drawing/2014/main" id="{EB7AF888-653D-FDBA-244C-77DBFDC1A110}"/>
              </a:ext>
            </a:extLst>
          </p:cNvPr>
          <p:cNvPicPr>
            <a:picLocks noChangeAspect="1"/>
          </p:cNvPicPr>
          <p:nvPr/>
        </p:nvPicPr>
        <p:blipFill>
          <a:blip r:embed="rId4"/>
          <a:stretch>
            <a:fillRect/>
          </a:stretch>
        </p:blipFill>
        <p:spPr>
          <a:xfrm>
            <a:off x="5867400" y="2616833"/>
            <a:ext cx="4366512" cy="3530106"/>
          </a:xfrm>
          <a:prstGeom prst="rect">
            <a:avLst/>
          </a:prstGeom>
          <a:ln>
            <a:solidFill>
              <a:schemeClr val="tx1"/>
            </a:solidFill>
          </a:ln>
        </p:spPr>
      </p:pic>
      <p:sp>
        <p:nvSpPr>
          <p:cNvPr id="9" name="TextBox 8">
            <a:extLst>
              <a:ext uri="{FF2B5EF4-FFF2-40B4-BE49-F238E27FC236}">
                <a16:creationId xmlns:a16="http://schemas.microsoft.com/office/drawing/2014/main" id="{720DEE20-3137-F369-5C66-0AB375D345C2}"/>
              </a:ext>
            </a:extLst>
          </p:cNvPr>
          <p:cNvSpPr txBox="1"/>
          <p:nvPr/>
        </p:nvSpPr>
        <p:spPr>
          <a:xfrm>
            <a:off x="609601" y="1715747"/>
            <a:ext cx="6209168" cy="4185761"/>
          </a:xfrm>
          <a:prstGeom prst="rect">
            <a:avLst/>
          </a:prstGeom>
          <a:noFill/>
        </p:spPr>
        <p:txBody>
          <a:bodyPr wrap="square" lIns="91440" tIns="45720" rIns="91440" bIns="45720" rtlCol="0" anchor="t">
            <a:spAutoFit/>
          </a:bodyPr>
          <a:lstStyle/>
          <a:p>
            <a:r>
              <a:rPr lang="en-US" sz="2200" dirty="0">
                <a:latin typeface="Times New Roman"/>
                <a:ea typeface="Calibri"/>
                <a:cs typeface="Calibri"/>
              </a:rPr>
              <a:t>Formal Military training program that provides opportunity to improve job skills and complete civilian apprenticeship requirements</a:t>
            </a:r>
          </a:p>
          <a:p>
            <a:endParaRPr lang="en-US" sz="2200" dirty="0">
              <a:latin typeface="Times New Roman"/>
              <a:ea typeface="Calibri"/>
              <a:cs typeface="Calibri" panose="020F0502020204030204" pitchFamily="34" charset="0"/>
            </a:endParaRPr>
          </a:p>
          <a:p>
            <a:r>
              <a:rPr lang="en-US" sz="2200" b="1" dirty="0">
                <a:latin typeface="Times New Roman"/>
                <a:ea typeface="Calibri"/>
                <a:cs typeface="Calibri"/>
              </a:rPr>
              <a:t>Benefits:</a:t>
            </a:r>
          </a:p>
          <a:p>
            <a:pPr marL="285750" indent="-285750">
              <a:buFont typeface="Arial" panose="020B0604020202020204" pitchFamily="34" charset="0"/>
              <a:buChar char="•"/>
            </a:pPr>
            <a:r>
              <a:rPr lang="en-US" sz="2200" dirty="0">
                <a:latin typeface="Times New Roman"/>
                <a:ea typeface="Calibri"/>
                <a:cs typeface="Calibri"/>
              </a:rPr>
              <a:t>Certified by Department of Labor (DOL)</a:t>
            </a:r>
          </a:p>
          <a:p>
            <a:pPr marL="285750" indent="-285750">
              <a:buFont typeface="Arial" panose="020B0604020202020204" pitchFamily="34" charset="0"/>
              <a:buChar char="•"/>
            </a:pPr>
            <a:endParaRPr lang="en-US" sz="1000" dirty="0">
              <a:latin typeface="Times New Roman"/>
              <a:ea typeface="Calibri"/>
              <a:cs typeface="Calibri" panose="020F0502020204030204" pitchFamily="34" charset="0"/>
            </a:endParaRPr>
          </a:p>
          <a:p>
            <a:pPr marL="285750" indent="-285750">
              <a:buFont typeface="Arial" panose="020B0604020202020204" pitchFamily="34" charset="0"/>
              <a:buChar char="•"/>
            </a:pPr>
            <a:r>
              <a:rPr lang="en-US" sz="2200" dirty="0">
                <a:latin typeface="Times New Roman"/>
                <a:ea typeface="Calibri"/>
                <a:cs typeface="Calibri"/>
              </a:rPr>
              <a:t>Enhances job skills</a:t>
            </a:r>
          </a:p>
          <a:p>
            <a:pPr marL="285750" indent="-285750">
              <a:buFont typeface="Arial" panose="020B0604020202020204" pitchFamily="34" charset="0"/>
              <a:buChar char="•"/>
            </a:pPr>
            <a:endParaRPr lang="en-US" sz="1000" dirty="0">
              <a:latin typeface="Times New Roman"/>
              <a:ea typeface="Calibri"/>
              <a:cs typeface="Calibri" panose="020F0502020204030204" pitchFamily="34" charset="0"/>
            </a:endParaRPr>
          </a:p>
          <a:p>
            <a:pPr marL="285750" indent="-285750">
              <a:buFont typeface="Arial" panose="020B0604020202020204" pitchFamily="34" charset="0"/>
              <a:buChar char="•"/>
            </a:pPr>
            <a:r>
              <a:rPr lang="en-US" sz="2200" dirty="0">
                <a:latin typeface="Times New Roman"/>
                <a:ea typeface="Calibri"/>
                <a:cs typeface="Calibri"/>
              </a:rPr>
              <a:t>Motivation for challenging assignments</a:t>
            </a:r>
          </a:p>
          <a:p>
            <a:endParaRPr lang="en-US" sz="1000" dirty="0">
              <a:latin typeface="Times New Roman"/>
              <a:ea typeface="Calibri"/>
              <a:cs typeface="Calibri" panose="020F0502020204030204" pitchFamily="34" charset="0"/>
            </a:endParaRPr>
          </a:p>
          <a:p>
            <a:pPr marL="285750" indent="-285750">
              <a:buFont typeface="Arial" panose="020B0604020202020204" pitchFamily="34" charset="0"/>
              <a:buChar char="•"/>
            </a:pPr>
            <a:r>
              <a:rPr lang="en-US" sz="2200" dirty="0">
                <a:latin typeface="Times New Roman"/>
                <a:ea typeface="Calibri"/>
                <a:cs typeface="Calibri"/>
              </a:rPr>
              <a:t>Time (hours) or competency completions</a:t>
            </a:r>
          </a:p>
          <a:p>
            <a:pPr marL="285750"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3983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3D61A-8E0E-6208-7DF5-E15E2F634F5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6F42A7C-7AA9-0F15-8AAF-364C931FF0CC}"/>
              </a:ext>
            </a:extLst>
          </p:cNvPr>
          <p:cNvPicPr>
            <a:picLocks noChangeAspect="1"/>
          </p:cNvPicPr>
          <p:nvPr/>
        </p:nvPicPr>
        <p:blipFill>
          <a:blip r:embed="rId3"/>
          <a:stretch>
            <a:fillRect/>
          </a:stretch>
        </p:blipFill>
        <p:spPr>
          <a:xfrm>
            <a:off x="219458" y="136236"/>
            <a:ext cx="1366887" cy="1271349"/>
          </a:xfrm>
          <a:prstGeom prst="rect">
            <a:avLst/>
          </a:prstGeom>
        </p:spPr>
      </p:pic>
      <p:pic>
        <p:nvPicPr>
          <p:cNvPr id="8" name="Picture 7">
            <a:extLst>
              <a:ext uri="{FF2B5EF4-FFF2-40B4-BE49-F238E27FC236}">
                <a16:creationId xmlns:a16="http://schemas.microsoft.com/office/drawing/2014/main" id="{F121CF82-D4C3-8E81-A05A-5B4FBDBEE9EA}"/>
              </a:ext>
            </a:extLst>
          </p:cNvPr>
          <p:cNvPicPr>
            <a:picLocks noChangeAspect="1"/>
          </p:cNvPicPr>
          <p:nvPr/>
        </p:nvPicPr>
        <p:blipFill>
          <a:blip r:embed="rId4"/>
          <a:srcRect r="2996"/>
          <a:stretch>
            <a:fillRect/>
          </a:stretch>
        </p:blipFill>
        <p:spPr>
          <a:xfrm>
            <a:off x="1297839" y="2876268"/>
            <a:ext cx="4709111" cy="1842796"/>
          </a:xfrm>
          <a:prstGeom prst="rect">
            <a:avLst/>
          </a:prstGeom>
          <a:ln>
            <a:solidFill>
              <a:schemeClr val="tx1"/>
            </a:solidFill>
          </a:ln>
        </p:spPr>
      </p:pic>
      <p:pic>
        <p:nvPicPr>
          <p:cNvPr id="10" name="Picture 9">
            <a:extLst>
              <a:ext uri="{FF2B5EF4-FFF2-40B4-BE49-F238E27FC236}">
                <a16:creationId xmlns:a16="http://schemas.microsoft.com/office/drawing/2014/main" id="{3C0FCE49-E760-9E56-A127-27E1D3131D65}"/>
              </a:ext>
            </a:extLst>
          </p:cNvPr>
          <p:cNvPicPr>
            <a:picLocks noChangeAspect="1"/>
          </p:cNvPicPr>
          <p:nvPr/>
        </p:nvPicPr>
        <p:blipFill>
          <a:blip r:embed="rId5"/>
          <a:stretch>
            <a:fillRect/>
          </a:stretch>
        </p:blipFill>
        <p:spPr>
          <a:xfrm>
            <a:off x="1297838" y="1774991"/>
            <a:ext cx="4705359" cy="1100684"/>
          </a:xfrm>
          <a:prstGeom prst="rect">
            <a:avLst/>
          </a:prstGeom>
          <a:ln>
            <a:solidFill>
              <a:schemeClr val="tx1"/>
            </a:solidFill>
          </a:ln>
        </p:spPr>
      </p:pic>
      <p:sp>
        <p:nvSpPr>
          <p:cNvPr id="11" name="TextBox 10">
            <a:extLst>
              <a:ext uri="{FF2B5EF4-FFF2-40B4-BE49-F238E27FC236}">
                <a16:creationId xmlns:a16="http://schemas.microsoft.com/office/drawing/2014/main" id="{3E8AD147-6977-32BA-BD23-DC58F765A303}"/>
              </a:ext>
            </a:extLst>
          </p:cNvPr>
          <p:cNvSpPr txBox="1"/>
          <p:nvPr/>
        </p:nvSpPr>
        <p:spPr>
          <a:xfrm>
            <a:off x="6434975" y="1514164"/>
            <a:ext cx="5167744" cy="3631763"/>
          </a:xfrm>
          <a:prstGeom prst="rect">
            <a:avLst/>
          </a:prstGeom>
          <a:noFill/>
        </p:spPr>
        <p:txBody>
          <a:bodyPr wrap="square" lIns="91440" tIns="45720" rIns="91440" bIns="45720" rtlCol="0" anchor="t">
            <a:spAutoFit/>
          </a:bodyPr>
          <a:lstStyle/>
          <a:p>
            <a:r>
              <a:rPr lang="en-US" sz="2200" dirty="0">
                <a:latin typeface="Times New Roman"/>
                <a:ea typeface="Calibri"/>
                <a:cs typeface="Calibri"/>
              </a:rPr>
              <a:t>Value From USMAP:</a:t>
            </a:r>
          </a:p>
          <a:p>
            <a:endParaRPr lang="en-US" sz="1000" dirty="0">
              <a:latin typeface="Times New Roman"/>
              <a:ea typeface="Calibri"/>
              <a:cs typeface="Calibri" panose="020F0502020204030204" pitchFamily="34" charset="0"/>
            </a:endParaRPr>
          </a:p>
          <a:p>
            <a:r>
              <a:rPr lang="en-US" sz="2200" dirty="0">
                <a:latin typeface="Times New Roman"/>
                <a:ea typeface="Calibri"/>
                <a:cs typeface="Calibri"/>
              </a:rPr>
              <a:t>Completing apprenticeships leads to a 49% increase in earnings for service members, offering both immediate financial gains and higher lifetime income through new skills.  </a:t>
            </a:r>
            <a:endParaRPr lang="en-US" sz="1200" dirty="0">
              <a:solidFill>
                <a:srgbClr val="FFFF00"/>
              </a:solidFill>
              <a:latin typeface="Rockwell" panose="02060603020205020403" pitchFamily="18" charset="0"/>
              <a:ea typeface="Calibri"/>
              <a:cs typeface="Calibri"/>
            </a:endParaRPr>
          </a:p>
          <a:p>
            <a:endParaRPr lang="en-US" sz="1000" dirty="0">
              <a:latin typeface="Times New Roman"/>
              <a:ea typeface="Calibri"/>
              <a:cs typeface="Calibri"/>
            </a:endParaRPr>
          </a:p>
          <a:p>
            <a:r>
              <a:rPr lang="en-US" sz="2200" dirty="0">
                <a:latin typeface="Times New Roman"/>
                <a:ea typeface="Calibri"/>
                <a:cs typeface="Calibri"/>
              </a:rPr>
              <a:t>Employers benefit significantly, gaining $25,000 to $30,000 per apprentice, while apprentices contribute to company growth and increased earnings across industries</a:t>
            </a:r>
            <a:br>
              <a:rPr lang="en-US" sz="2000" b="1" dirty="0">
                <a:latin typeface="Calibri"/>
              </a:rPr>
            </a:br>
            <a:endParaRPr lang="en-US" sz="1200">
              <a:solidFill>
                <a:srgbClr val="FFFF00"/>
              </a:solidFill>
              <a:latin typeface="Rockwell" panose="02060603020205020403" pitchFamily="18" charset="0"/>
            </a:endParaRPr>
          </a:p>
        </p:txBody>
      </p:sp>
      <p:sp>
        <p:nvSpPr>
          <p:cNvPr id="7" name="Title 1">
            <a:extLst>
              <a:ext uri="{FF2B5EF4-FFF2-40B4-BE49-F238E27FC236}">
                <a16:creationId xmlns:a16="http://schemas.microsoft.com/office/drawing/2014/main" id="{27551786-A2BB-76A8-8578-6BC4B8894DBE}"/>
              </a:ext>
            </a:extLst>
          </p:cNvPr>
          <p:cNvSpPr>
            <a:spLocks noGrp="1"/>
          </p:cNvSpPr>
          <p:nvPr>
            <p:ph type="title"/>
          </p:nvPr>
        </p:nvSpPr>
        <p:spPr>
          <a:xfrm>
            <a:off x="-2585" y="-1090"/>
            <a:ext cx="12195737" cy="1334707"/>
          </a:xfrm>
        </p:spPr>
        <p:txBody>
          <a:bodyPr>
            <a:noAutofit/>
          </a:bodyPr>
          <a:lstStyle/>
          <a:p>
            <a:pPr algn="ctr"/>
            <a:r>
              <a:rPr lang="en-US" sz="3200" b="1" dirty="0">
                <a:latin typeface="Times New Roman"/>
                <a:ea typeface="Calibri"/>
                <a:cs typeface="Calibri"/>
              </a:rPr>
              <a:t>United Services Military Apprenticeship Program </a:t>
            </a:r>
            <a:br>
              <a:rPr lang="en-US" sz="3200" b="1" dirty="0">
                <a:latin typeface="Times New Roman"/>
                <a:ea typeface="Calibri"/>
                <a:cs typeface="Calibri"/>
              </a:rPr>
            </a:br>
            <a:r>
              <a:rPr lang="en-US" sz="3200" b="1" dirty="0">
                <a:latin typeface="Times New Roman"/>
                <a:ea typeface="Calibri"/>
                <a:cs typeface="Calibri"/>
              </a:rPr>
              <a:t>(USMAP)</a:t>
            </a:r>
          </a:p>
        </p:txBody>
      </p:sp>
    </p:spTree>
    <p:extLst>
      <p:ext uri="{BB962C8B-B14F-4D97-AF65-F5344CB8AC3E}">
        <p14:creationId xmlns:p14="http://schemas.microsoft.com/office/powerpoint/2010/main" val="1964610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 y="319410"/>
            <a:ext cx="12191999" cy="883598"/>
          </a:xfrm>
        </p:spPr>
        <p:txBody>
          <a:bodyPr vert="horz" lIns="91440" tIns="45720" rIns="91440" bIns="45720" rtlCol="0" anchor="ctr">
            <a:noAutofit/>
          </a:bodyPr>
          <a:lstStyle/>
          <a:p>
            <a:pPr algn="ctr"/>
            <a:r>
              <a:rPr lang="en-US" sz="3200" b="1" dirty="0">
                <a:latin typeface="Times New Roman"/>
                <a:ea typeface="Calibri"/>
                <a:cs typeface="Calibri"/>
              </a:rPr>
              <a:t>DEFENSE ACTIVITY FOR NON-TRADIONAL </a:t>
            </a:r>
            <a:br>
              <a:rPr lang="en-US" sz="3200" b="1" dirty="0">
                <a:latin typeface="Times New Roman"/>
                <a:ea typeface="Calibri"/>
                <a:cs typeface="Calibri"/>
              </a:rPr>
            </a:br>
            <a:r>
              <a:rPr lang="en-US" sz="3200" b="1" dirty="0">
                <a:latin typeface="Times New Roman"/>
                <a:ea typeface="Calibri"/>
                <a:cs typeface="Calibri"/>
              </a:rPr>
              <a:t>EDUCATION SUPPORT </a:t>
            </a:r>
            <a:br>
              <a:rPr lang="en-US" sz="3200" b="1" dirty="0">
                <a:latin typeface="Times New Roman"/>
                <a:ea typeface="Calibri"/>
                <a:cs typeface="Calibri"/>
              </a:rPr>
            </a:br>
            <a:r>
              <a:rPr lang="en-US" sz="3200" b="1" dirty="0">
                <a:latin typeface="Times New Roman"/>
                <a:ea typeface="Calibri"/>
                <a:cs typeface="Calibri"/>
              </a:rPr>
              <a:t>(DANTES)</a:t>
            </a:r>
          </a:p>
        </p:txBody>
      </p:sp>
      <p:pic>
        <p:nvPicPr>
          <p:cNvPr id="4" name="Picture 4" descr="dantes4.png">
            <a:extLst>
              <a:ext uri="{FF2B5EF4-FFF2-40B4-BE49-F238E27FC236}">
                <a16:creationId xmlns:a16="http://schemas.microsoft.com/office/drawing/2014/main" id="{7B0A9C2E-9709-75AB-9409-1CF00C3AB386}"/>
              </a:ext>
            </a:extLst>
          </p:cNvPr>
          <p:cNvPicPr>
            <a:picLocks noChangeAspect="1"/>
          </p:cNvPicPr>
          <p:nvPr/>
        </p:nvPicPr>
        <p:blipFill>
          <a:blip r:embed="rId3"/>
          <a:stretch>
            <a:fillRect/>
          </a:stretch>
        </p:blipFill>
        <p:spPr>
          <a:xfrm>
            <a:off x="9073187" y="674255"/>
            <a:ext cx="2428396" cy="1241929"/>
          </a:xfrm>
          <a:prstGeom prst="rect">
            <a:avLst/>
          </a:prstGeom>
        </p:spPr>
      </p:pic>
      <p:pic>
        <p:nvPicPr>
          <p:cNvPr id="8" name="Picture 7">
            <a:extLst>
              <a:ext uri="{FF2B5EF4-FFF2-40B4-BE49-F238E27FC236}">
                <a16:creationId xmlns:a16="http://schemas.microsoft.com/office/drawing/2014/main" id="{62982C17-98B8-2D0A-36F3-C7C50B292424}"/>
              </a:ext>
            </a:extLst>
          </p:cNvPr>
          <p:cNvPicPr>
            <a:picLocks noChangeAspect="1"/>
          </p:cNvPicPr>
          <p:nvPr/>
        </p:nvPicPr>
        <p:blipFill>
          <a:blip r:embed="rId4"/>
          <a:stretch>
            <a:fillRect/>
          </a:stretch>
        </p:blipFill>
        <p:spPr>
          <a:xfrm>
            <a:off x="1787594" y="1581238"/>
            <a:ext cx="4032366" cy="4312055"/>
          </a:xfrm>
          <a:prstGeom prst="rect">
            <a:avLst/>
          </a:prstGeom>
          <a:ln>
            <a:solidFill>
              <a:schemeClr val="tx1"/>
            </a:solidFill>
          </a:ln>
        </p:spPr>
      </p:pic>
      <p:sp>
        <p:nvSpPr>
          <p:cNvPr id="10" name="TextBox 9">
            <a:extLst>
              <a:ext uri="{FF2B5EF4-FFF2-40B4-BE49-F238E27FC236}">
                <a16:creationId xmlns:a16="http://schemas.microsoft.com/office/drawing/2014/main" id="{A7B50DC3-5077-3B1F-CA14-254E5E22533B}"/>
              </a:ext>
            </a:extLst>
          </p:cNvPr>
          <p:cNvSpPr txBox="1"/>
          <p:nvPr/>
        </p:nvSpPr>
        <p:spPr>
          <a:xfrm>
            <a:off x="6258652" y="2036586"/>
            <a:ext cx="3785616" cy="3139321"/>
          </a:xfrm>
          <a:prstGeom prst="rect">
            <a:avLst/>
          </a:prstGeom>
          <a:noFill/>
        </p:spPr>
        <p:txBody>
          <a:bodyPr wrap="square" lIns="91440" tIns="45720" rIns="91440" bIns="45720" anchor="t">
            <a:spAutoFit/>
          </a:bodyPr>
          <a:lstStyle/>
          <a:p>
            <a:r>
              <a:rPr lang="en-US" sz="2200" dirty="0">
                <a:latin typeface="Times New Roman"/>
                <a:ea typeface="Cambria"/>
                <a:cs typeface="Times New Roman"/>
              </a:rPr>
              <a:t>DANTES manages a portfolio of education programs that help service members achieve their education and career goals. </a:t>
            </a:r>
          </a:p>
          <a:p>
            <a:endParaRPr lang="en-US" sz="2200" b="1" dirty="0">
              <a:latin typeface="Times New Roman"/>
              <a:ea typeface="Cambria"/>
              <a:cs typeface="Times New Roman"/>
            </a:endParaRPr>
          </a:p>
          <a:p>
            <a:r>
              <a:rPr lang="en-US" sz="2200" b="1" dirty="0">
                <a:latin typeface="Times New Roman"/>
                <a:ea typeface="Cambria"/>
                <a:cs typeface="Times New Roman"/>
              </a:rPr>
              <a:t>Benefits:</a:t>
            </a:r>
          </a:p>
          <a:p>
            <a:pPr marL="285750" indent="-285750">
              <a:buFont typeface="Arial" panose="020B0604020202020204" pitchFamily="34" charset="0"/>
              <a:buChar char="•"/>
            </a:pPr>
            <a:r>
              <a:rPr lang="en-US" sz="2200" dirty="0">
                <a:latin typeface="Times New Roman"/>
                <a:ea typeface="Cambria"/>
                <a:cs typeface="Times New Roman"/>
              </a:rPr>
              <a:t>College Prep</a:t>
            </a:r>
          </a:p>
          <a:p>
            <a:pPr marL="285750" indent="-285750">
              <a:buFont typeface="Arial" panose="020B0604020202020204" pitchFamily="34" charset="0"/>
              <a:buChar char="•"/>
            </a:pPr>
            <a:r>
              <a:rPr lang="en-US" sz="2200" dirty="0">
                <a:latin typeface="Times New Roman"/>
                <a:ea typeface="Cambria"/>
                <a:cs typeface="Times New Roman"/>
              </a:rPr>
              <a:t>Education Support</a:t>
            </a:r>
          </a:p>
          <a:p>
            <a:pPr marL="285750" indent="-285750">
              <a:buFont typeface="Arial" panose="020B0604020202020204" pitchFamily="34" charset="0"/>
              <a:buChar char="•"/>
            </a:pPr>
            <a:r>
              <a:rPr lang="en-US" sz="2200" dirty="0">
                <a:latin typeface="Times New Roman"/>
                <a:ea typeface="Cambria"/>
                <a:cs typeface="Times New Roman"/>
              </a:rPr>
              <a:t>Outreach programs</a:t>
            </a:r>
          </a:p>
        </p:txBody>
      </p:sp>
    </p:spTree>
    <p:extLst>
      <p:ext uri="{BB962C8B-B14F-4D97-AF65-F5344CB8AC3E}">
        <p14:creationId xmlns:p14="http://schemas.microsoft.com/office/powerpoint/2010/main" val="147485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2494" y="1579050"/>
            <a:ext cx="9338894" cy="4385816"/>
          </a:xfrm>
        </p:spPr>
        <p:txBody>
          <a:bodyPr vert="horz" lIns="91440" tIns="45720" rIns="91440" bIns="45720" rtlCol="0" anchor="t">
            <a:noAutofit/>
          </a:bodyPr>
          <a:lstStyle/>
          <a:p>
            <a:pPr lvl="1"/>
            <a:endParaRPr lang="en-US" sz="2000"/>
          </a:p>
          <a:p>
            <a:pPr lvl="1"/>
            <a:endParaRPr lang="en-US" sz="2000"/>
          </a:p>
          <a:p>
            <a:pPr marL="0" indent="0">
              <a:buNone/>
            </a:pPr>
            <a:endParaRPr lang="en-US" sz="1800">
              <a:latin typeface="Rockwell"/>
            </a:endParaRPr>
          </a:p>
          <a:p>
            <a:endParaRPr lang="en-US"/>
          </a:p>
        </p:txBody>
      </p:sp>
      <p:pic>
        <p:nvPicPr>
          <p:cNvPr id="9" name="Picture 8">
            <a:extLst>
              <a:ext uri="{FF2B5EF4-FFF2-40B4-BE49-F238E27FC236}">
                <a16:creationId xmlns:a16="http://schemas.microsoft.com/office/drawing/2014/main" id="{BBF41CC3-40BB-1E84-8D04-C7BF19BFE286}"/>
              </a:ext>
            </a:extLst>
          </p:cNvPr>
          <p:cNvPicPr>
            <a:picLocks noChangeAspect="1"/>
          </p:cNvPicPr>
          <p:nvPr/>
        </p:nvPicPr>
        <p:blipFill>
          <a:blip r:embed="rId3"/>
          <a:stretch>
            <a:fillRect/>
          </a:stretch>
        </p:blipFill>
        <p:spPr>
          <a:xfrm>
            <a:off x="990958" y="1841739"/>
            <a:ext cx="5416582" cy="3659408"/>
          </a:xfrm>
          <a:prstGeom prst="rect">
            <a:avLst/>
          </a:prstGeom>
          <a:ln>
            <a:solidFill>
              <a:schemeClr val="tx1"/>
            </a:solidFill>
          </a:ln>
        </p:spPr>
      </p:pic>
      <p:sp>
        <p:nvSpPr>
          <p:cNvPr id="10" name="TextBox 9">
            <a:extLst>
              <a:ext uri="{FF2B5EF4-FFF2-40B4-BE49-F238E27FC236}">
                <a16:creationId xmlns:a16="http://schemas.microsoft.com/office/drawing/2014/main" id="{818F1D73-96BE-58EE-4A1E-4FE32873C721}"/>
              </a:ext>
            </a:extLst>
          </p:cNvPr>
          <p:cNvSpPr txBox="1"/>
          <p:nvPr/>
        </p:nvSpPr>
        <p:spPr>
          <a:xfrm>
            <a:off x="6587651" y="2004983"/>
            <a:ext cx="3796937" cy="2954655"/>
          </a:xfrm>
          <a:prstGeom prst="rect">
            <a:avLst/>
          </a:prstGeom>
          <a:noFill/>
        </p:spPr>
        <p:txBody>
          <a:bodyPr wrap="none" lIns="91440" tIns="45720" rIns="91440" bIns="45720" rtlCol="0" anchor="t">
            <a:spAutoFit/>
          </a:bodyPr>
          <a:lstStyle/>
          <a:p>
            <a:r>
              <a:rPr lang="en-US" sz="2200" dirty="0">
                <a:latin typeface="Times New Roman"/>
                <a:ea typeface="Calibri"/>
                <a:cs typeface="Calibri"/>
              </a:rPr>
              <a:t>Testing out of college courses, </a:t>
            </a:r>
            <a:br>
              <a:rPr lang="en-US" sz="2200" dirty="0">
                <a:latin typeface="Times New Roman"/>
              </a:rPr>
            </a:br>
            <a:r>
              <a:rPr lang="en-US" sz="2200" dirty="0">
                <a:latin typeface="Times New Roman"/>
                <a:ea typeface="Calibri"/>
                <a:cs typeface="Calibri"/>
              </a:rPr>
              <a:t>is simple via DANTES</a:t>
            </a:r>
          </a:p>
          <a:p>
            <a:endParaRPr lang="en-US" sz="2200" dirty="0">
              <a:latin typeface="Times New Roman"/>
              <a:ea typeface="Calibri"/>
              <a:cs typeface="Calibri"/>
            </a:endParaRPr>
          </a:p>
          <a:p>
            <a:r>
              <a:rPr lang="en-US" sz="2200" u="sng" dirty="0">
                <a:latin typeface="Times New Roman"/>
                <a:ea typeface="Calibri"/>
                <a:cs typeface="Calibri"/>
              </a:rPr>
              <a:t>CLEP Testing vs. DSST Testing</a:t>
            </a:r>
          </a:p>
          <a:p>
            <a:r>
              <a:rPr lang="en-US" sz="2200" dirty="0">
                <a:latin typeface="Times New Roman"/>
                <a:ea typeface="Calibri"/>
                <a:cs typeface="Calibri"/>
              </a:rPr>
              <a:t>CLEP contains 30+ tests in 5</a:t>
            </a:r>
            <a:br>
              <a:rPr lang="en-US" sz="2200" dirty="0">
                <a:latin typeface="Times New Roman"/>
              </a:rPr>
            </a:br>
            <a:r>
              <a:rPr lang="en-US" sz="2200" dirty="0">
                <a:latin typeface="Times New Roman"/>
                <a:ea typeface="Calibri"/>
                <a:cs typeface="Calibri"/>
              </a:rPr>
              <a:t>subject areas </a:t>
            </a:r>
          </a:p>
          <a:p>
            <a:endParaRPr lang="en-US" sz="1000" dirty="0">
              <a:latin typeface="Times New Roman"/>
              <a:ea typeface="Calibri"/>
              <a:cs typeface="Calibri"/>
            </a:endParaRPr>
          </a:p>
          <a:p>
            <a:r>
              <a:rPr lang="en-US" sz="2200" dirty="0">
                <a:latin typeface="Times New Roman"/>
                <a:ea typeface="Calibri"/>
                <a:cs typeface="Calibri"/>
              </a:rPr>
              <a:t>DSST contains 30+ tests in 6 </a:t>
            </a:r>
            <a:br>
              <a:rPr lang="en-US" sz="2200" dirty="0">
                <a:latin typeface="Times New Roman"/>
              </a:rPr>
            </a:br>
            <a:r>
              <a:rPr lang="en-US" sz="2200" dirty="0">
                <a:latin typeface="Times New Roman"/>
                <a:ea typeface="Calibri"/>
                <a:cs typeface="Calibri"/>
              </a:rPr>
              <a:t>subject areas</a:t>
            </a:r>
          </a:p>
        </p:txBody>
      </p:sp>
      <p:sp>
        <p:nvSpPr>
          <p:cNvPr id="8" name="Title 1">
            <a:extLst>
              <a:ext uri="{FF2B5EF4-FFF2-40B4-BE49-F238E27FC236}">
                <a16:creationId xmlns:a16="http://schemas.microsoft.com/office/drawing/2014/main" id="{987E9791-07AB-BE17-9FF3-185F68B8277D}"/>
              </a:ext>
            </a:extLst>
          </p:cNvPr>
          <p:cNvSpPr>
            <a:spLocks noGrp="1"/>
          </p:cNvSpPr>
          <p:nvPr>
            <p:ph type="title"/>
          </p:nvPr>
        </p:nvSpPr>
        <p:spPr>
          <a:xfrm>
            <a:off x="-3232" y="319410"/>
            <a:ext cx="12191999" cy="883598"/>
          </a:xfrm>
        </p:spPr>
        <p:txBody>
          <a:bodyPr vert="horz" lIns="91440" tIns="45720" rIns="91440" bIns="45720" rtlCol="0" anchor="ctr">
            <a:noAutofit/>
          </a:bodyPr>
          <a:lstStyle/>
          <a:p>
            <a:pPr algn="ctr"/>
            <a:r>
              <a:rPr lang="en-US" sz="3200" b="1" dirty="0">
                <a:latin typeface="Times New Roman"/>
                <a:ea typeface="Calibri"/>
                <a:cs typeface="Calibri"/>
              </a:rPr>
              <a:t>DEFENSE ACTIVITY FOR NON-TRADIONAL </a:t>
            </a:r>
            <a:br>
              <a:rPr lang="en-US" sz="3200" b="1" dirty="0">
                <a:latin typeface="Times New Roman"/>
                <a:ea typeface="Calibri"/>
                <a:cs typeface="Calibri"/>
              </a:rPr>
            </a:br>
            <a:r>
              <a:rPr lang="en-US" sz="3200" b="1" dirty="0">
                <a:latin typeface="Times New Roman"/>
                <a:ea typeface="Calibri"/>
                <a:cs typeface="Calibri"/>
              </a:rPr>
              <a:t>EDUCATION SUPPORT </a:t>
            </a:r>
            <a:br>
              <a:rPr lang="en-US" sz="3200" b="1" dirty="0">
                <a:latin typeface="Times New Roman"/>
                <a:ea typeface="Calibri"/>
                <a:cs typeface="Calibri"/>
              </a:rPr>
            </a:br>
            <a:r>
              <a:rPr lang="en-US" sz="3200" b="1" dirty="0">
                <a:latin typeface="Times New Roman"/>
                <a:ea typeface="Calibri"/>
                <a:cs typeface="Calibri"/>
              </a:rPr>
              <a:t>(DANTES)</a:t>
            </a:r>
          </a:p>
        </p:txBody>
      </p:sp>
      <p:pic>
        <p:nvPicPr>
          <p:cNvPr id="12" name="Picture 4" descr="dantes4.png">
            <a:extLst>
              <a:ext uri="{FF2B5EF4-FFF2-40B4-BE49-F238E27FC236}">
                <a16:creationId xmlns:a16="http://schemas.microsoft.com/office/drawing/2014/main" id="{38CD5083-2F52-A121-C972-001FFB9DC429}"/>
              </a:ext>
            </a:extLst>
          </p:cNvPr>
          <p:cNvPicPr>
            <a:picLocks noChangeAspect="1"/>
          </p:cNvPicPr>
          <p:nvPr/>
        </p:nvPicPr>
        <p:blipFill>
          <a:blip r:embed="rId4"/>
          <a:stretch>
            <a:fillRect/>
          </a:stretch>
        </p:blipFill>
        <p:spPr>
          <a:xfrm>
            <a:off x="9073187" y="674255"/>
            <a:ext cx="2428396" cy="1241929"/>
          </a:xfrm>
          <a:prstGeom prst="rect">
            <a:avLst/>
          </a:prstGeom>
        </p:spPr>
      </p:pic>
    </p:spTree>
    <p:extLst>
      <p:ext uri="{BB962C8B-B14F-4D97-AF65-F5344CB8AC3E}">
        <p14:creationId xmlns:p14="http://schemas.microsoft.com/office/powerpoint/2010/main" val="3183560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 y="-3205"/>
            <a:ext cx="12190961" cy="1325563"/>
          </a:xfrm>
        </p:spPr>
        <p:txBody>
          <a:bodyPr>
            <a:normAutofit/>
          </a:bodyPr>
          <a:lstStyle/>
          <a:p>
            <a:pPr algn="ctr"/>
            <a:r>
              <a:rPr lang="en-US" sz="3200" b="1" dirty="0">
                <a:latin typeface="Times New Roman"/>
                <a:ea typeface="Cambria"/>
                <a:cs typeface="Calibri"/>
              </a:rPr>
              <a:t>My Career Advancement Account Scholarship </a:t>
            </a:r>
            <a:br>
              <a:rPr lang="en-US" sz="3200" b="1" dirty="0">
                <a:latin typeface="Times New Roman"/>
                <a:ea typeface="Cambria"/>
                <a:cs typeface="Calibri"/>
              </a:rPr>
            </a:br>
            <a:r>
              <a:rPr lang="en-US" sz="3200" b="1" dirty="0">
                <a:latin typeface="Times New Roman"/>
                <a:ea typeface="Cambria"/>
                <a:cs typeface="Calibri"/>
              </a:rPr>
              <a:t>(MyCAA)</a:t>
            </a:r>
          </a:p>
        </p:txBody>
      </p:sp>
      <p:pic>
        <p:nvPicPr>
          <p:cNvPr id="7" name="Picture 6">
            <a:extLst>
              <a:ext uri="{FF2B5EF4-FFF2-40B4-BE49-F238E27FC236}">
                <a16:creationId xmlns:a16="http://schemas.microsoft.com/office/drawing/2014/main" id="{DD129232-4D22-5C45-9BF6-241A18FC2021}"/>
              </a:ext>
            </a:extLst>
          </p:cNvPr>
          <p:cNvPicPr>
            <a:picLocks noChangeAspect="1"/>
          </p:cNvPicPr>
          <p:nvPr/>
        </p:nvPicPr>
        <p:blipFill>
          <a:blip r:embed="rId3"/>
          <a:stretch>
            <a:fillRect/>
          </a:stretch>
        </p:blipFill>
        <p:spPr>
          <a:xfrm>
            <a:off x="4241271" y="3235395"/>
            <a:ext cx="3701185" cy="2562808"/>
          </a:xfrm>
          <a:prstGeom prst="rect">
            <a:avLst/>
          </a:prstGeom>
          <a:ln>
            <a:solidFill>
              <a:schemeClr val="tx1"/>
            </a:solidFill>
          </a:ln>
        </p:spPr>
      </p:pic>
      <p:sp>
        <p:nvSpPr>
          <p:cNvPr id="11" name="TextBox 10">
            <a:extLst>
              <a:ext uri="{FF2B5EF4-FFF2-40B4-BE49-F238E27FC236}">
                <a16:creationId xmlns:a16="http://schemas.microsoft.com/office/drawing/2014/main" id="{91785AF2-61CB-3590-C641-7E62048997E8}"/>
              </a:ext>
            </a:extLst>
          </p:cNvPr>
          <p:cNvSpPr txBox="1"/>
          <p:nvPr/>
        </p:nvSpPr>
        <p:spPr>
          <a:xfrm>
            <a:off x="2434690" y="1319036"/>
            <a:ext cx="7318238" cy="2215991"/>
          </a:xfrm>
          <a:prstGeom prst="rect">
            <a:avLst/>
          </a:prstGeom>
          <a:noFill/>
        </p:spPr>
        <p:txBody>
          <a:bodyPr wrap="square" lIns="91440" tIns="45720" rIns="91440" bIns="45720" rtlCol="0" anchor="t">
            <a:spAutoFit/>
          </a:bodyPr>
          <a:lstStyle/>
          <a:p>
            <a:pPr marL="342900" indent="-342900">
              <a:buFont typeface="Arial"/>
              <a:buChar char="•"/>
            </a:pPr>
            <a:r>
              <a:rPr lang="en-US" sz="2200" dirty="0">
                <a:latin typeface="Times New Roman"/>
                <a:ea typeface="Calibri"/>
                <a:cs typeface="Calibri"/>
              </a:rPr>
              <a:t>AA is a workforce development  program that provides up to $4,000 in financial assistance to eligible military spouses </a:t>
            </a:r>
            <a:endParaRPr lang="en-US"/>
          </a:p>
          <a:p>
            <a:pPr marL="342900" indent="-342900">
              <a:buFont typeface="Arial"/>
              <a:buChar char="•"/>
            </a:pPr>
            <a:endParaRPr lang="en-US" sz="2200" dirty="0">
              <a:latin typeface="Times New Roman"/>
              <a:ea typeface="Calibri"/>
              <a:cs typeface="Calibri"/>
            </a:endParaRPr>
          </a:p>
          <a:p>
            <a:pPr marL="342900" indent="-342900">
              <a:buFont typeface="Arial"/>
              <a:buChar char="•"/>
            </a:pPr>
            <a:r>
              <a:rPr lang="en-US" sz="2200" dirty="0">
                <a:latin typeface="Times New Roman"/>
                <a:ea typeface="Calibri"/>
                <a:cs typeface="Calibri"/>
              </a:rPr>
              <a:t>Provides up to $4,000 for college certificates, certifications and credit by-examinations to eligible military spouses</a:t>
            </a:r>
          </a:p>
          <a:p>
            <a:endParaRPr lang="en-US" sz="1400" dirty="0">
              <a:latin typeface="Rockwell" panose="02060603020205020403" pitchFamily="18" charset="0"/>
            </a:endParaRPr>
          </a:p>
          <a:p>
            <a:endParaRPr lang="en-US" sz="1400" dirty="0">
              <a:latin typeface="Rockwell" panose="02060603020205020403" pitchFamily="18" charset="0"/>
            </a:endParaRPr>
          </a:p>
        </p:txBody>
      </p:sp>
    </p:spTree>
    <p:extLst>
      <p:ext uri="{BB962C8B-B14F-4D97-AF65-F5344CB8AC3E}">
        <p14:creationId xmlns:p14="http://schemas.microsoft.com/office/powerpoint/2010/main" val="32851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 y="-2892"/>
            <a:ext cx="12187660" cy="1062327"/>
          </a:xfrm>
        </p:spPr>
        <p:txBody>
          <a:bodyPr>
            <a:normAutofit/>
          </a:bodyPr>
          <a:lstStyle/>
          <a:p>
            <a:pPr algn="ctr"/>
            <a:r>
              <a:rPr lang="en-US" sz="3200" b="1" dirty="0">
                <a:latin typeface="Times New Roman"/>
                <a:ea typeface="Calibri"/>
                <a:cs typeface="Calibri"/>
              </a:rPr>
              <a:t>Enabling Objectives</a:t>
            </a:r>
          </a:p>
        </p:txBody>
      </p:sp>
      <p:sp>
        <p:nvSpPr>
          <p:cNvPr id="3" name="Content Placeholder 2"/>
          <p:cNvSpPr>
            <a:spLocks noGrp="1"/>
          </p:cNvSpPr>
          <p:nvPr>
            <p:ph idx="1"/>
          </p:nvPr>
        </p:nvSpPr>
        <p:spPr>
          <a:xfrm>
            <a:off x="1749483" y="1424271"/>
            <a:ext cx="8706889" cy="4484559"/>
          </a:xfrm>
        </p:spPr>
        <p:txBody>
          <a:bodyPr vert="horz" lIns="91440" tIns="45720" rIns="91440" bIns="45720" rtlCol="0" anchor="t">
            <a:noAutofit/>
          </a:bodyPr>
          <a:lstStyle/>
          <a:p>
            <a:pPr marL="0" indent="0">
              <a:buNone/>
            </a:pPr>
            <a:r>
              <a:rPr lang="en-US" sz="2200" dirty="0">
                <a:latin typeface="Times New Roman"/>
                <a:ea typeface="Calibri"/>
                <a:cs typeface="Calibri"/>
              </a:rPr>
              <a:t>IDENTIFY education opportunities:</a:t>
            </a:r>
          </a:p>
          <a:p>
            <a:pPr marL="0" indent="0">
              <a:buNone/>
            </a:pPr>
            <a:r>
              <a:rPr lang="en-US" sz="2200" dirty="0">
                <a:latin typeface="Times New Roman"/>
                <a:ea typeface="Calibri"/>
                <a:cs typeface="Calibri"/>
              </a:rPr>
              <a:t>EXPLAIN education programs available within the Navy</a:t>
            </a:r>
          </a:p>
          <a:p>
            <a:pPr lvl="1">
              <a:buFont typeface="Arial" panose="05000000000000000000" pitchFamily="2" charset="2"/>
              <a:buChar char="•"/>
            </a:pPr>
            <a:r>
              <a:rPr lang="en-US" sz="2200" dirty="0">
                <a:latin typeface="Times New Roman"/>
                <a:ea typeface="Calibri"/>
                <a:cs typeface="Calibri"/>
              </a:rPr>
              <a:t>Online Academic Skills Course (OASC)</a:t>
            </a:r>
          </a:p>
          <a:p>
            <a:pPr lvl="1">
              <a:buFont typeface="Arial" panose="05000000000000000000" pitchFamily="2" charset="2"/>
              <a:buChar char="•"/>
            </a:pPr>
            <a:r>
              <a:rPr lang="en-US" sz="2200" dirty="0">
                <a:latin typeface="Times New Roman"/>
                <a:ea typeface="Calibri"/>
                <a:cs typeface="Times New Roman"/>
              </a:rPr>
              <a:t>Navy's Voluntary Education Program (VOLED) </a:t>
            </a:r>
            <a:endParaRPr lang="en-US" sz="2200" dirty="0">
              <a:latin typeface="Times New Roman"/>
              <a:ea typeface="Calibri"/>
              <a:cs typeface="Calibri"/>
            </a:endParaRPr>
          </a:p>
          <a:p>
            <a:pPr lvl="1">
              <a:buFont typeface="Arial" panose="05000000000000000000" pitchFamily="2" charset="2"/>
              <a:buChar char="•"/>
            </a:pPr>
            <a:r>
              <a:rPr lang="en-US" sz="2200" dirty="0">
                <a:latin typeface="Times New Roman"/>
                <a:ea typeface="Calibri"/>
                <a:cs typeface="Calibri"/>
              </a:rPr>
              <a:t>Tuition Assistance (TA)</a:t>
            </a:r>
            <a:r>
              <a:rPr lang="en-US" sz="2200" dirty="0">
                <a:solidFill>
                  <a:srgbClr val="FFFEF9"/>
                </a:solidFill>
                <a:latin typeface="Times New Roman"/>
                <a:ea typeface="Calibri"/>
                <a:cs typeface="Calibri"/>
              </a:rPr>
              <a:t>)</a:t>
            </a:r>
          </a:p>
          <a:p>
            <a:pPr lvl="1">
              <a:buFont typeface="Arial" panose="05000000000000000000" pitchFamily="2" charset="2"/>
              <a:buChar char="•"/>
            </a:pPr>
            <a:r>
              <a:rPr lang="en-US" sz="2200" dirty="0">
                <a:latin typeface="Times New Roman"/>
                <a:ea typeface="Calibri"/>
                <a:cs typeface="Calibri"/>
              </a:rPr>
              <a:t>Navy College Program</a:t>
            </a:r>
          </a:p>
          <a:p>
            <a:pPr lvl="1">
              <a:buFont typeface="Arial" panose="05000000000000000000" pitchFamily="2" charset="2"/>
              <a:buChar char="•"/>
            </a:pPr>
            <a:r>
              <a:rPr lang="en-US" sz="2200" dirty="0">
                <a:latin typeface="Times New Roman"/>
                <a:ea typeface="Calibri"/>
                <a:cs typeface="Calibri"/>
              </a:rPr>
              <a:t>United States Navy Community College (USNCC)</a:t>
            </a:r>
          </a:p>
          <a:p>
            <a:pPr lvl="1">
              <a:buFont typeface="Arial" panose="05000000000000000000" pitchFamily="2" charset="2"/>
              <a:buChar char="•"/>
            </a:pPr>
            <a:r>
              <a:rPr lang="en-US" sz="2200" dirty="0">
                <a:latin typeface="Times New Roman"/>
                <a:ea typeface="Calibri"/>
                <a:cs typeface="Calibri"/>
              </a:rPr>
              <a:t>Joint Service Transcript (JST)</a:t>
            </a:r>
          </a:p>
          <a:p>
            <a:pPr lvl="1">
              <a:buFont typeface="Arial" panose="05000000000000000000" pitchFamily="2" charset="2"/>
              <a:buChar char="•"/>
            </a:pPr>
            <a:r>
              <a:rPr lang="en-US" sz="2200" dirty="0">
                <a:latin typeface="Times New Roman"/>
                <a:ea typeface="Calibri"/>
                <a:cs typeface="Calibri"/>
              </a:rPr>
              <a:t>Navy </a:t>
            </a:r>
            <a:r>
              <a:rPr lang="en-US" sz="2200" kern="0" dirty="0">
                <a:latin typeface="Times New Roman"/>
                <a:ea typeface="Calibri"/>
                <a:cs typeface="Arial"/>
                <a:sym typeface="Arial"/>
              </a:rPr>
              <a:t>Credentialing Opportunities On-Line</a:t>
            </a:r>
            <a:r>
              <a:rPr lang="en-US" sz="2200" dirty="0">
                <a:latin typeface="Times New Roman"/>
                <a:ea typeface="Calibri"/>
                <a:cs typeface="Calibri"/>
                <a:sym typeface="Arial"/>
              </a:rPr>
              <a:t> </a:t>
            </a:r>
            <a:r>
              <a:rPr lang="en-US" sz="2200" dirty="0">
                <a:latin typeface="Times New Roman"/>
                <a:ea typeface="Calibri"/>
                <a:cs typeface="Calibri"/>
              </a:rPr>
              <a:t>(Navy COOL)</a:t>
            </a:r>
          </a:p>
          <a:p>
            <a:pPr marL="457200" lvl="1" indent="0">
              <a:buNone/>
            </a:pPr>
            <a:endParaRPr lang="en-US" sz="2200" dirty="0">
              <a:latin typeface="Times New Roman"/>
              <a:ea typeface="Calibri"/>
              <a:cs typeface="Calibri"/>
            </a:endParaRPr>
          </a:p>
          <a:p>
            <a:pPr>
              <a:buFont typeface="Arial" panose="05000000000000000000" pitchFamily="2" charset="2"/>
              <a:buChar char="•"/>
            </a:pPr>
            <a:endParaRPr lang="en-US" sz="2400" dirty="0"/>
          </a:p>
          <a:p>
            <a:pPr marL="0" indent="0">
              <a:buNone/>
            </a:pPr>
            <a:endParaRPr lang="en-US" dirty="0"/>
          </a:p>
          <a:p>
            <a:endParaRPr lang="en-US" sz="2000" dirty="0"/>
          </a:p>
          <a:p>
            <a:pPr marL="0" indent="0" algn="ctr">
              <a:buNone/>
            </a:pPr>
            <a:endParaRPr lang="en-US" b="1" dirty="0"/>
          </a:p>
        </p:txBody>
      </p:sp>
    </p:spTree>
    <p:extLst>
      <p:ext uri="{BB962C8B-B14F-4D97-AF65-F5344CB8AC3E}">
        <p14:creationId xmlns:p14="http://schemas.microsoft.com/office/powerpoint/2010/main" val="308060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E75F-F884-1E19-871D-BEADEE87E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50F03-4AA5-9054-948B-E0444E22C09F}"/>
              </a:ext>
            </a:extLst>
          </p:cNvPr>
          <p:cNvSpPr>
            <a:spLocks noGrp="1"/>
          </p:cNvSpPr>
          <p:nvPr>
            <p:ph type="title"/>
          </p:nvPr>
        </p:nvSpPr>
        <p:spPr>
          <a:xfrm>
            <a:off x="3218" y="136530"/>
            <a:ext cx="12188782" cy="783966"/>
          </a:xfrm>
        </p:spPr>
        <p:txBody>
          <a:bodyPr>
            <a:normAutofit/>
          </a:bodyPr>
          <a:lstStyle/>
          <a:p>
            <a:pPr algn="ctr"/>
            <a:r>
              <a:rPr lang="en-US" sz="3200" b="1" dirty="0">
                <a:latin typeface="Times New Roman"/>
                <a:ea typeface="Calibri"/>
                <a:cs typeface="Calibri"/>
              </a:rPr>
              <a:t>DoD MWR Library</a:t>
            </a:r>
          </a:p>
        </p:txBody>
      </p:sp>
      <p:sp>
        <p:nvSpPr>
          <p:cNvPr id="3" name="Content Placeholder 2">
            <a:extLst>
              <a:ext uri="{FF2B5EF4-FFF2-40B4-BE49-F238E27FC236}">
                <a16:creationId xmlns:a16="http://schemas.microsoft.com/office/drawing/2014/main" id="{B979B236-EBFA-1356-519A-2E077D5FD530}"/>
              </a:ext>
            </a:extLst>
          </p:cNvPr>
          <p:cNvSpPr>
            <a:spLocks noGrp="1"/>
          </p:cNvSpPr>
          <p:nvPr>
            <p:ph idx="1"/>
          </p:nvPr>
        </p:nvSpPr>
        <p:spPr>
          <a:xfrm>
            <a:off x="6102833" y="1100590"/>
            <a:ext cx="4056259" cy="3957166"/>
          </a:xfrm>
        </p:spPr>
        <p:txBody>
          <a:bodyPr vert="horz" lIns="91440" tIns="45720" rIns="91440" bIns="45720" rtlCol="0" anchor="t">
            <a:noAutofit/>
          </a:bodyPr>
          <a:lstStyle/>
          <a:p>
            <a:pPr>
              <a:buFont typeface="Arial" panose="05000000000000000000" pitchFamily="2" charset="2"/>
              <a:buChar char="•"/>
            </a:pPr>
            <a:r>
              <a:rPr lang="en-US" sz="2200" dirty="0">
                <a:latin typeface="Times New Roman"/>
                <a:ea typeface="Calibri"/>
                <a:cs typeface="Calibri"/>
              </a:rPr>
              <a:t>Armed Forces Qualification Test (AFQT) (ASVAB Retake)</a:t>
            </a:r>
          </a:p>
          <a:p>
            <a:pPr lvl="1">
              <a:buFont typeface="Arial" panose="05000000000000000000" pitchFamily="2" charset="2"/>
              <a:buChar char="•"/>
            </a:pPr>
            <a:endParaRPr lang="en-US" sz="2200" dirty="0">
              <a:latin typeface="Times New Roman"/>
              <a:ea typeface="Calibri"/>
              <a:cs typeface="Calibri"/>
            </a:endParaRPr>
          </a:p>
          <a:p>
            <a:pPr lvl="1">
              <a:buFont typeface="Arial" panose="05000000000000000000" pitchFamily="2" charset="2"/>
              <a:buChar char="•"/>
            </a:pPr>
            <a:r>
              <a:rPr lang="en-US" sz="2200" dirty="0">
                <a:latin typeface="Times New Roman"/>
                <a:ea typeface="Calibri"/>
                <a:cs typeface="Calibri"/>
              </a:rPr>
              <a:t>Additionally, DoD MWR Library now offers Sailors study prep for AFCT, career certification study guides, and job-related skills training</a:t>
            </a:r>
          </a:p>
          <a:p>
            <a:pPr lvl="1"/>
            <a:endParaRPr lang="en-US" sz="1700" dirty="0">
              <a:solidFill>
                <a:srgbClr val="FFFF00"/>
              </a:solidFill>
            </a:endParaRPr>
          </a:p>
          <a:p>
            <a:pPr marL="457200" lvl="1" indent="0">
              <a:buNone/>
            </a:pPr>
            <a:endParaRPr lang="en-US" sz="1700" dirty="0">
              <a:solidFill>
                <a:schemeClr val="bg2">
                  <a:lumMod val="75000"/>
                </a:schemeClr>
              </a:solidFill>
            </a:endParaRPr>
          </a:p>
          <a:p>
            <a:pPr marL="457200" lvl="1" indent="0">
              <a:buNone/>
            </a:pPr>
            <a:endParaRPr lang="en-US" sz="1700" dirty="0">
              <a:solidFill>
                <a:schemeClr val="bg2">
                  <a:lumMod val="75000"/>
                </a:schemeClr>
              </a:solidFill>
            </a:endParaRPr>
          </a:p>
          <a:p>
            <a:pPr lvl="1"/>
            <a:endParaRPr lang="en-US" sz="1700" dirty="0">
              <a:solidFill>
                <a:schemeClr val="bg2">
                  <a:lumMod val="75000"/>
                </a:schemeClr>
              </a:solidFill>
            </a:endParaRPr>
          </a:p>
          <a:p>
            <a:pPr lvl="1"/>
            <a:endParaRPr lang="en-US" sz="1700" dirty="0">
              <a:solidFill>
                <a:schemeClr val="bg2">
                  <a:lumMod val="75000"/>
                </a:schemeClr>
              </a:solidFill>
            </a:endParaRPr>
          </a:p>
          <a:p>
            <a:pPr marL="0" indent="0">
              <a:buNone/>
            </a:pPr>
            <a:endParaRPr lang="en-US" sz="2400" dirty="0"/>
          </a:p>
          <a:p>
            <a:pPr lvl="0"/>
            <a:endParaRPr lang="en-US" sz="1000" dirty="0">
              <a:latin typeface="Rockwell"/>
            </a:endParaRPr>
          </a:p>
          <a:p>
            <a:endParaRPr lang="en-US" dirty="0"/>
          </a:p>
        </p:txBody>
      </p:sp>
      <p:pic>
        <p:nvPicPr>
          <p:cNvPr id="5" name="Picture 4">
            <a:extLst>
              <a:ext uri="{FF2B5EF4-FFF2-40B4-BE49-F238E27FC236}">
                <a16:creationId xmlns:a16="http://schemas.microsoft.com/office/drawing/2014/main" id="{12377924-1DB5-01EA-8BFD-275BE8FD4D21}"/>
              </a:ext>
            </a:extLst>
          </p:cNvPr>
          <p:cNvPicPr>
            <a:picLocks noChangeAspect="1"/>
          </p:cNvPicPr>
          <p:nvPr/>
        </p:nvPicPr>
        <p:blipFill>
          <a:blip r:embed="rId3"/>
          <a:stretch>
            <a:fillRect/>
          </a:stretch>
        </p:blipFill>
        <p:spPr>
          <a:xfrm>
            <a:off x="1278019" y="1100590"/>
            <a:ext cx="4817705" cy="4892333"/>
          </a:xfrm>
          <a:prstGeom prst="rect">
            <a:avLst/>
          </a:prstGeom>
          <a:ln>
            <a:solidFill>
              <a:schemeClr val="tx1"/>
            </a:solidFill>
          </a:ln>
        </p:spPr>
      </p:pic>
    </p:spTree>
    <p:extLst>
      <p:ext uri="{BB962C8B-B14F-4D97-AF65-F5344CB8AC3E}">
        <p14:creationId xmlns:p14="http://schemas.microsoft.com/office/powerpoint/2010/main" val="3951701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F30DC-BF5E-F3C1-B977-99CB7A3A69A9}"/>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AE8D700-7C3D-6D48-7E27-CB58AE2E8A88}"/>
              </a:ext>
            </a:extLst>
          </p:cNvPr>
          <p:cNvSpPr>
            <a:spLocks noGrp="1"/>
          </p:cNvSpPr>
          <p:nvPr>
            <p:ph sz="half" idx="2"/>
          </p:nvPr>
        </p:nvSpPr>
        <p:spPr>
          <a:xfrm>
            <a:off x="6100503" y="1252128"/>
            <a:ext cx="3206496" cy="4099277"/>
          </a:xfrm>
        </p:spPr>
        <p:txBody>
          <a:bodyPr vert="horz" lIns="91440" tIns="45720" rIns="91440" bIns="45720" rtlCol="0" anchor="t">
            <a:noAutofit/>
          </a:bodyPr>
          <a:lstStyle/>
          <a:p>
            <a:r>
              <a:rPr lang="en-US" sz="2200" dirty="0">
                <a:latin typeface="Times New Roman"/>
                <a:ea typeface="Cambria"/>
                <a:cs typeface="Calibri"/>
              </a:rPr>
              <a:t>DoD joint service initiative streamlining how MWR provides online access to library services and </a:t>
            </a:r>
            <a:r>
              <a:rPr lang="en-US" sz="2200" dirty="0" err="1">
                <a:latin typeface="Times New Roman"/>
                <a:ea typeface="Cambria"/>
                <a:cs typeface="Calibri"/>
              </a:rPr>
              <a:t>eResources</a:t>
            </a:r>
            <a:r>
              <a:rPr lang="en-US" sz="2200" dirty="0">
                <a:latin typeface="Times New Roman"/>
                <a:ea typeface="Cambria"/>
                <a:cs typeface="Calibri"/>
              </a:rPr>
              <a:t>.</a:t>
            </a:r>
          </a:p>
          <a:p>
            <a:endParaRPr lang="en-US" sz="1000" dirty="0">
              <a:latin typeface="Times New Roman"/>
              <a:ea typeface="Cambria"/>
              <a:cs typeface="Calibri"/>
            </a:endParaRPr>
          </a:p>
          <a:p>
            <a:r>
              <a:rPr lang="en-US" sz="2200" dirty="0">
                <a:latin typeface="Times New Roman"/>
                <a:ea typeface="Cambria"/>
                <a:cs typeface="Calibri"/>
              </a:rPr>
              <a:t>Contains new library materials and upcoming programs at their local installation library; learn a new language; find a tutor; check out digital and audio books.</a:t>
            </a:r>
          </a:p>
          <a:p>
            <a:endParaRPr lang="en-US" dirty="0"/>
          </a:p>
        </p:txBody>
      </p:sp>
      <p:pic>
        <p:nvPicPr>
          <p:cNvPr id="7" name="Picture 6">
            <a:extLst>
              <a:ext uri="{FF2B5EF4-FFF2-40B4-BE49-F238E27FC236}">
                <a16:creationId xmlns:a16="http://schemas.microsoft.com/office/drawing/2014/main" id="{F4AF4839-0952-D8C4-2FC3-8A6968FAFD05}"/>
              </a:ext>
            </a:extLst>
          </p:cNvPr>
          <p:cNvPicPr>
            <a:picLocks noChangeAspect="1"/>
          </p:cNvPicPr>
          <p:nvPr/>
        </p:nvPicPr>
        <p:blipFill>
          <a:blip r:embed="rId3"/>
          <a:stretch>
            <a:fillRect/>
          </a:stretch>
        </p:blipFill>
        <p:spPr>
          <a:xfrm>
            <a:off x="1063129" y="1250788"/>
            <a:ext cx="5035296" cy="4351338"/>
          </a:xfrm>
          <a:prstGeom prst="rect">
            <a:avLst/>
          </a:prstGeom>
          <a:ln>
            <a:solidFill>
              <a:schemeClr val="tx1"/>
            </a:solidFill>
          </a:ln>
        </p:spPr>
      </p:pic>
      <p:sp>
        <p:nvSpPr>
          <p:cNvPr id="6" name="Title 1">
            <a:extLst>
              <a:ext uri="{FF2B5EF4-FFF2-40B4-BE49-F238E27FC236}">
                <a16:creationId xmlns:a16="http://schemas.microsoft.com/office/drawing/2014/main" id="{25394487-D387-F0C3-EEDC-F6842AAE34DC}"/>
              </a:ext>
            </a:extLst>
          </p:cNvPr>
          <p:cNvSpPr>
            <a:spLocks noGrp="1"/>
          </p:cNvSpPr>
          <p:nvPr>
            <p:ph type="title"/>
          </p:nvPr>
        </p:nvSpPr>
        <p:spPr>
          <a:xfrm>
            <a:off x="3218" y="136530"/>
            <a:ext cx="12188782" cy="783966"/>
          </a:xfrm>
        </p:spPr>
        <p:txBody>
          <a:bodyPr>
            <a:normAutofit/>
          </a:bodyPr>
          <a:lstStyle/>
          <a:p>
            <a:pPr algn="ctr"/>
            <a:r>
              <a:rPr lang="en-US" sz="3200" b="1" dirty="0">
                <a:latin typeface="Times New Roman"/>
                <a:ea typeface="Calibri"/>
                <a:cs typeface="Calibri"/>
              </a:rPr>
              <a:t>DoD MWR Library</a:t>
            </a:r>
          </a:p>
        </p:txBody>
      </p:sp>
    </p:spTree>
    <p:extLst>
      <p:ext uri="{BB962C8B-B14F-4D97-AF65-F5344CB8AC3E}">
        <p14:creationId xmlns:p14="http://schemas.microsoft.com/office/powerpoint/2010/main" val="186386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 y="55418"/>
            <a:ext cx="12193092" cy="1143000"/>
          </a:xfrm>
        </p:spPr>
        <p:txBody>
          <a:bodyPr>
            <a:normAutofit/>
          </a:bodyPr>
          <a:lstStyle/>
          <a:p>
            <a:pPr algn="ctr"/>
            <a:r>
              <a:rPr lang="en-US" sz="3200" b="1" dirty="0">
                <a:latin typeface="Times New Roman"/>
                <a:ea typeface="Calibri"/>
                <a:cs typeface="Calibri"/>
              </a:rPr>
              <a:t>Montgomery G.I. Bill</a:t>
            </a:r>
            <a:br>
              <a:rPr lang="en-US" sz="3200" b="1" dirty="0">
                <a:latin typeface="Times New Roman"/>
                <a:ea typeface="Calibri"/>
                <a:cs typeface="Calibri"/>
              </a:rPr>
            </a:br>
            <a:r>
              <a:rPr lang="en-US" sz="3200" b="1" dirty="0">
                <a:latin typeface="Times New Roman"/>
                <a:ea typeface="Calibri"/>
                <a:cs typeface="Calibri"/>
              </a:rPr>
              <a:t>(MGIB)</a:t>
            </a:r>
          </a:p>
        </p:txBody>
      </p:sp>
      <p:sp>
        <p:nvSpPr>
          <p:cNvPr id="3" name="Content Placeholder 2"/>
          <p:cNvSpPr>
            <a:spLocks noGrp="1"/>
          </p:cNvSpPr>
          <p:nvPr>
            <p:ph idx="1"/>
          </p:nvPr>
        </p:nvSpPr>
        <p:spPr>
          <a:xfrm>
            <a:off x="1633743" y="1628274"/>
            <a:ext cx="8911849" cy="4869907"/>
          </a:xfrm>
        </p:spPr>
        <p:txBody>
          <a:bodyPr vert="horz" lIns="91440" tIns="45720" rIns="91440" bIns="45720" rtlCol="0" anchor="t">
            <a:noAutofit/>
          </a:bodyPr>
          <a:lstStyle/>
          <a:p>
            <a:endParaRPr lang="en-US" sz="1800"/>
          </a:p>
          <a:p>
            <a:endParaRPr lang="en-US"/>
          </a:p>
        </p:txBody>
      </p:sp>
      <p:sp>
        <p:nvSpPr>
          <p:cNvPr id="4" name="TextBox 3">
            <a:extLst>
              <a:ext uri="{FF2B5EF4-FFF2-40B4-BE49-F238E27FC236}">
                <a16:creationId xmlns:a16="http://schemas.microsoft.com/office/drawing/2014/main" id="{1E47EFAC-74B3-1350-6168-C0FE1A3CA321}"/>
              </a:ext>
            </a:extLst>
          </p:cNvPr>
          <p:cNvSpPr txBox="1"/>
          <p:nvPr/>
        </p:nvSpPr>
        <p:spPr>
          <a:xfrm>
            <a:off x="1560206" y="1926692"/>
            <a:ext cx="9062779" cy="1600438"/>
          </a:xfrm>
          <a:prstGeom prst="rect">
            <a:avLst/>
          </a:prstGeom>
          <a:noFill/>
        </p:spPr>
        <p:txBody>
          <a:bodyPr wrap="square" lIns="91440" tIns="45720" rIns="91440" bIns="45720" rtlCol="0" anchor="t">
            <a:spAutoFit/>
          </a:bodyPr>
          <a:lstStyle/>
          <a:p>
            <a:r>
              <a:rPr lang="en-US" sz="2200" dirty="0">
                <a:latin typeface="Times New Roman"/>
                <a:ea typeface="Calibri"/>
                <a:cs typeface="Calibri"/>
              </a:rPr>
              <a:t>The MGIB is a US Department of Veterans Affairs (VA) education benefit program for eligible service members and veterans. </a:t>
            </a:r>
            <a:endParaRPr lang="en-US" sz="2200">
              <a:latin typeface="Times New Roman"/>
              <a:ea typeface="Calibri"/>
              <a:cs typeface="Calibri"/>
            </a:endParaRPr>
          </a:p>
          <a:p>
            <a:endParaRPr lang="en-US" sz="1000" dirty="0">
              <a:latin typeface="Times New Roman"/>
              <a:ea typeface="Calibri"/>
              <a:cs typeface="Calibri"/>
            </a:endParaRPr>
          </a:p>
          <a:p>
            <a:r>
              <a:rPr lang="en-US" sz="2200" dirty="0">
                <a:latin typeface="Times New Roman"/>
                <a:ea typeface="Calibri"/>
                <a:cs typeface="Calibri"/>
              </a:rPr>
              <a:t>It offers up to 36 months of education benefits for a variety of programs, including college, vocational training, and apprenticeship programs</a:t>
            </a:r>
          </a:p>
        </p:txBody>
      </p:sp>
    </p:spTree>
    <p:extLst>
      <p:ext uri="{BB962C8B-B14F-4D97-AF65-F5344CB8AC3E}">
        <p14:creationId xmlns:p14="http://schemas.microsoft.com/office/powerpoint/2010/main" val="615596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97234-05F3-78DE-1314-C293879C60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A7EBD6-DBFE-EF73-4893-B0948E8D217B}"/>
              </a:ext>
            </a:extLst>
          </p:cNvPr>
          <p:cNvSpPr>
            <a:spLocks noGrp="1"/>
          </p:cNvSpPr>
          <p:nvPr>
            <p:ph idx="1"/>
          </p:nvPr>
        </p:nvSpPr>
        <p:spPr>
          <a:xfrm>
            <a:off x="1633743" y="1628274"/>
            <a:ext cx="8911849" cy="4869907"/>
          </a:xfrm>
        </p:spPr>
        <p:txBody>
          <a:bodyPr vert="horz" lIns="91440" tIns="45720" rIns="91440" bIns="45720" rtlCol="0" anchor="t">
            <a:noAutofit/>
          </a:bodyPr>
          <a:lstStyle/>
          <a:p>
            <a:endParaRPr lang="en-US" sz="1800"/>
          </a:p>
          <a:p>
            <a:endParaRPr lang="en-US"/>
          </a:p>
        </p:txBody>
      </p:sp>
      <p:sp>
        <p:nvSpPr>
          <p:cNvPr id="5" name="TextBox 4">
            <a:extLst>
              <a:ext uri="{FF2B5EF4-FFF2-40B4-BE49-F238E27FC236}">
                <a16:creationId xmlns:a16="http://schemas.microsoft.com/office/drawing/2014/main" id="{70F411C1-E1E5-6C34-CF04-93C1960C34F4}"/>
              </a:ext>
            </a:extLst>
          </p:cNvPr>
          <p:cNvSpPr txBox="1"/>
          <p:nvPr/>
        </p:nvSpPr>
        <p:spPr>
          <a:xfrm>
            <a:off x="2107553" y="1404911"/>
            <a:ext cx="7973568" cy="3939540"/>
          </a:xfrm>
          <a:prstGeom prst="rect">
            <a:avLst/>
          </a:prstGeom>
          <a:noFill/>
        </p:spPr>
        <p:txBody>
          <a:bodyPr wrap="square" lIns="91440" tIns="45720" rIns="91440" bIns="45720" anchor="t">
            <a:spAutoFit/>
          </a:bodyPr>
          <a:lstStyle/>
          <a:p>
            <a:r>
              <a:rPr lang="en-US" sz="2200" b="1" u="sng" dirty="0">
                <a:latin typeface="Times New Roman"/>
                <a:ea typeface="Calibri"/>
                <a:cs typeface="Calibri"/>
              </a:rPr>
              <a:t>Enrollment Process:</a:t>
            </a:r>
          </a:p>
          <a:p>
            <a:endParaRPr lang="en-US" sz="1000" dirty="0">
              <a:latin typeface="Times New Roman"/>
              <a:ea typeface="Calibri"/>
              <a:cs typeface="Calibri"/>
            </a:endParaRPr>
          </a:p>
          <a:p>
            <a:pPr marL="285750" indent="-285750">
              <a:buFont typeface="Arial" panose="020B0604020202020204" pitchFamily="34" charset="0"/>
              <a:buChar char="•"/>
            </a:pPr>
            <a:r>
              <a:rPr lang="en-US" sz="2200" dirty="0">
                <a:latin typeface="Times New Roman"/>
                <a:ea typeface="Calibri"/>
                <a:cs typeface="Calibri"/>
              </a:rPr>
              <a:t>Eligible active-duty members will be counseled at least once within 270 days of entry on active duty </a:t>
            </a:r>
          </a:p>
          <a:p>
            <a:pPr marL="285750" indent="-285750">
              <a:buFont typeface="Arial" panose="020B0604020202020204" pitchFamily="34" charset="0"/>
              <a:buChar char="•"/>
            </a:pPr>
            <a:endParaRPr lang="en-US" sz="1000" dirty="0">
              <a:latin typeface="Times New Roman"/>
              <a:ea typeface="Calibri"/>
              <a:cs typeface="Calibri"/>
            </a:endParaRPr>
          </a:p>
          <a:p>
            <a:pPr marL="285750" indent="-285750">
              <a:buFont typeface="Arial" panose="020B0604020202020204" pitchFamily="34" charset="0"/>
              <a:buChar char="•"/>
            </a:pPr>
            <a:r>
              <a:rPr lang="en-US" sz="2200" dirty="0">
                <a:latin typeface="Times New Roman"/>
                <a:ea typeface="Calibri"/>
                <a:cs typeface="Calibri"/>
              </a:rPr>
              <a:t>Members must be given a 90-day period in which to disenroll from the MGIB Program, if they wish.  The 90-day period will begin the 180th day after entering initial training</a:t>
            </a:r>
          </a:p>
          <a:p>
            <a:pPr marL="285750" indent="-285750">
              <a:buFont typeface="Arial" panose="020B0604020202020204" pitchFamily="34" charset="0"/>
              <a:buChar char="•"/>
            </a:pPr>
            <a:endParaRPr lang="en-US" sz="1000" dirty="0">
              <a:latin typeface="Times New Roman"/>
              <a:ea typeface="Calibri"/>
              <a:cs typeface="Calibri"/>
            </a:endParaRPr>
          </a:p>
          <a:p>
            <a:pPr marL="285750" indent="-285750">
              <a:buFont typeface="Arial" panose="020B0604020202020204" pitchFamily="34" charset="0"/>
              <a:buChar char="•"/>
            </a:pPr>
            <a:r>
              <a:rPr lang="en-US" sz="2200" dirty="0">
                <a:latin typeface="Times New Roman"/>
                <a:ea typeface="Calibri"/>
                <a:cs typeface="Calibri"/>
              </a:rPr>
              <a:t>Members who do not disenroll in writing before day 270 after entering initial active duty will be automatically enrolled in MGIB and have $100 per month reduced from their pay for the first 12 months</a:t>
            </a:r>
          </a:p>
        </p:txBody>
      </p:sp>
      <p:sp>
        <p:nvSpPr>
          <p:cNvPr id="8" name="Title 1">
            <a:extLst>
              <a:ext uri="{FF2B5EF4-FFF2-40B4-BE49-F238E27FC236}">
                <a16:creationId xmlns:a16="http://schemas.microsoft.com/office/drawing/2014/main" id="{646AEBC4-9EDA-328F-CB7A-97F4A3EAF077}"/>
              </a:ext>
            </a:extLst>
          </p:cNvPr>
          <p:cNvSpPr>
            <a:spLocks noGrp="1"/>
          </p:cNvSpPr>
          <p:nvPr>
            <p:ph type="title"/>
          </p:nvPr>
        </p:nvSpPr>
        <p:spPr>
          <a:xfrm>
            <a:off x="-3402" y="55418"/>
            <a:ext cx="12193092" cy="1143000"/>
          </a:xfrm>
        </p:spPr>
        <p:txBody>
          <a:bodyPr>
            <a:normAutofit/>
          </a:bodyPr>
          <a:lstStyle/>
          <a:p>
            <a:pPr algn="ctr"/>
            <a:r>
              <a:rPr lang="en-US" sz="3200" b="1" dirty="0">
                <a:latin typeface="Times New Roman"/>
                <a:ea typeface="Calibri"/>
                <a:cs typeface="Calibri"/>
              </a:rPr>
              <a:t>Montgomery G.I. Bill</a:t>
            </a:r>
            <a:br>
              <a:rPr lang="en-US" sz="3200" b="1" dirty="0">
                <a:latin typeface="Times New Roman"/>
                <a:ea typeface="Calibri"/>
                <a:cs typeface="Calibri"/>
              </a:rPr>
            </a:br>
            <a:r>
              <a:rPr lang="en-US" sz="3200" b="1" dirty="0">
                <a:latin typeface="Times New Roman"/>
                <a:ea typeface="Calibri"/>
                <a:cs typeface="Calibri"/>
              </a:rPr>
              <a:t>(MGIB)</a:t>
            </a:r>
          </a:p>
        </p:txBody>
      </p:sp>
    </p:spTree>
    <p:extLst>
      <p:ext uri="{BB962C8B-B14F-4D97-AF65-F5344CB8AC3E}">
        <p14:creationId xmlns:p14="http://schemas.microsoft.com/office/powerpoint/2010/main" val="888649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99CF0-A397-7474-5FAB-CF16159B1DA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4092BD1-EADB-A5F0-4ECF-12E6B5C2F735}"/>
              </a:ext>
            </a:extLst>
          </p:cNvPr>
          <p:cNvSpPr txBox="1"/>
          <p:nvPr/>
        </p:nvSpPr>
        <p:spPr>
          <a:xfrm>
            <a:off x="1051852" y="1614332"/>
            <a:ext cx="10126490" cy="3477875"/>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n-US" sz="2200" dirty="0">
                <a:latin typeface="Times New Roman"/>
                <a:ea typeface="Calibri"/>
                <a:cs typeface="Calibri"/>
              </a:rPr>
              <a:t>Sailors interested in electing in the MGIB </a:t>
            </a:r>
            <a:r>
              <a:rPr lang="en-US" sz="2200" b="1" u="sng" dirty="0">
                <a:latin typeface="Times New Roman"/>
                <a:ea typeface="Calibri"/>
                <a:cs typeface="Calibri"/>
              </a:rPr>
              <a:t>MUST</a:t>
            </a:r>
            <a:r>
              <a:rPr lang="en-US" sz="2200" dirty="0">
                <a:latin typeface="Times New Roman"/>
                <a:ea typeface="Calibri"/>
                <a:cs typeface="Calibri"/>
              </a:rPr>
              <a:t> complete the DD-2366 via NSIPS, </a:t>
            </a:r>
            <a:br>
              <a:rPr lang="en-US" sz="2200" dirty="0">
                <a:latin typeface="Times New Roman"/>
              </a:rPr>
            </a:br>
            <a:r>
              <a:rPr lang="en-US" sz="2200" dirty="0">
                <a:latin typeface="Times New Roman"/>
                <a:ea typeface="Calibri"/>
                <a:cs typeface="Calibri"/>
              </a:rPr>
              <a:t>member self-service. (Doesn’t apply to those that already elected to apply for the</a:t>
            </a:r>
            <a:br>
              <a:rPr lang="en-US" sz="2200" dirty="0">
                <a:latin typeface="Times New Roman"/>
              </a:rPr>
            </a:br>
            <a:r>
              <a:rPr lang="en-US" sz="2200" dirty="0">
                <a:latin typeface="Times New Roman"/>
                <a:ea typeface="Calibri"/>
                <a:cs typeface="Calibri"/>
              </a:rPr>
              <a:t>benefit)</a:t>
            </a:r>
          </a:p>
          <a:p>
            <a:pPr marL="285750" indent="-285750">
              <a:buFont typeface="Arial" panose="020B0604020202020204" pitchFamily="34" charset="0"/>
              <a:buChar char="•"/>
            </a:pPr>
            <a:endParaRPr lang="en-US" sz="1000" dirty="0">
              <a:latin typeface="Times New Roman"/>
              <a:ea typeface="Calibri"/>
              <a:cs typeface="Calibri"/>
            </a:endParaRPr>
          </a:p>
          <a:p>
            <a:pPr marL="285750" indent="-285750">
              <a:buFont typeface="Arial" panose="020B0604020202020204" pitchFamily="34" charset="0"/>
              <a:buChar char="•"/>
            </a:pPr>
            <a:r>
              <a:rPr lang="en-US" sz="2200" dirty="0">
                <a:latin typeface="Times New Roman"/>
                <a:ea typeface="Calibri"/>
                <a:cs typeface="Calibri"/>
              </a:rPr>
              <a:t>Certified by a certifying official in NSIPS</a:t>
            </a:r>
          </a:p>
          <a:p>
            <a:pPr marL="285750" indent="-285750">
              <a:buFont typeface="Arial" panose="020B0604020202020204" pitchFamily="34" charset="0"/>
              <a:buChar char="•"/>
            </a:pPr>
            <a:endParaRPr lang="en-US" sz="1000" dirty="0">
              <a:latin typeface="Times New Roman"/>
              <a:ea typeface="Calibri"/>
              <a:cs typeface="Calibri"/>
            </a:endParaRPr>
          </a:p>
          <a:p>
            <a:pPr marL="285750" indent="-285750">
              <a:buFont typeface="Arial" panose="020B0604020202020204" pitchFamily="34" charset="0"/>
              <a:buChar char="•"/>
            </a:pPr>
            <a:r>
              <a:rPr lang="en-US" sz="2200" dirty="0">
                <a:latin typeface="Times New Roman"/>
                <a:ea typeface="Calibri"/>
                <a:cs typeface="Calibri"/>
              </a:rPr>
              <a:t>Once certified, this will automatically upload to Sailors OMPF</a:t>
            </a:r>
          </a:p>
          <a:p>
            <a:pPr marL="285750" indent="-285750">
              <a:buFont typeface="Arial" panose="020B0604020202020204" pitchFamily="34" charset="0"/>
              <a:buChar char="•"/>
            </a:pPr>
            <a:endParaRPr lang="en-US" sz="1000" dirty="0">
              <a:latin typeface="Times New Roman"/>
              <a:ea typeface="Calibri"/>
              <a:cs typeface="Calibri"/>
            </a:endParaRPr>
          </a:p>
          <a:p>
            <a:pPr marL="285750" indent="-285750">
              <a:buFont typeface="Arial" panose="020B0604020202020204" pitchFamily="34" charset="0"/>
              <a:buChar char="•"/>
            </a:pPr>
            <a:r>
              <a:rPr lang="en-US" sz="2200" dirty="0">
                <a:latin typeface="Times New Roman"/>
                <a:ea typeface="Calibri"/>
                <a:cs typeface="Calibri"/>
              </a:rPr>
              <a:t>After 270 days, the self-service function will NOT be available for use. Sailors </a:t>
            </a:r>
            <a:br>
              <a:rPr lang="en-US" sz="2200" dirty="0">
                <a:latin typeface="Times New Roman"/>
              </a:rPr>
            </a:br>
            <a:r>
              <a:rPr lang="en-US" sz="2200" dirty="0">
                <a:latin typeface="Times New Roman"/>
                <a:ea typeface="Calibri"/>
                <a:cs typeface="Calibri"/>
              </a:rPr>
              <a:t>would need to contact their Command Pay and Personnel Administrator (CPPA)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021742BF-1700-C2D4-9459-9589A0C95226}"/>
              </a:ext>
            </a:extLst>
          </p:cNvPr>
          <p:cNvSpPr>
            <a:spLocks noGrp="1"/>
          </p:cNvSpPr>
          <p:nvPr>
            <p:ph type="title"/>
          </p:nvPr>
        </p:nvSpPr>
        <p:spPr>
          <a:xfrm>
            <a:off x="-3402" y="55418"/>
            <a:ext cx="12193092" cy="1143000"/>
          </a:xfrm>
        </p:spPr>
        <p:txBody>
          <a:bodyPr>
            <a:normAutofit/>
          </a:bodyPr>
          <a:lstStyle/>
          <a:p>
            <a:pPr algn="ctr"/>
            <a:r>
              <a:rPr lang="en-US" sz="3200" b="1" dirty="0">
                <a:latin typeface="Times New Roman"/>
                <a:ea typeface="Calibri"/>
                <a:cs typeface="Calibri"/>
              </a:rPr>
              <a:t>Montgomery G.I. Bill</a:t>
            </a:r>
            <a:br>
              <a:rPr lang="en-US" sz="3200" b="1" dirty="0">
                <a:latin typeface="Times New Roman"/>
                <a:ea typeface="Calibri"/>
                <a:cs typeface="Calibri"/>
              </a:rPr>
            </a:br>
            <a:r>
              <a:rPr lang="en-US" sz="3200" b="1" dirty="0">
                <a:latin typeface="Times New Roman"/>
                <a:ea typeface="Calibri"/>
                <a:cs typeface="Calibri"/>
              </a:rPr>
              <a:t>(MGIB)</a:t>
            </a:r>
          </a:p>
        </p:txBody>
      </p:sp>
    </p:spTree>
    <p:extLst>
      <p:ext uri="{BB962C8B-B14F-4D97-AF65-F5344CB8AC3E}">
        <p14:creationId xmlns:p14="http://schemas.microsoft.com/office/powerpoint/2010/main" val="215863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D03F-E321-7D32-4E4A-783BAAB3D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A6326-BDB9-4C2B-976F-AD00B55F29E9}"/>
              </a:ext>
            </a:extLst>
          </p:cNvPr>
          <p:cNvSpPr>
            <a:spLocks noGrp="1"/>
          </p:cNvSpPr>
          <p:nvPr>
            <p:ph type="title"/>
          </p:nvPr>
        </p:nvSpPr>
        <p:spPr>
          <a:xfrm>
            <a:off x="2310" y="0"/>
            <a:ext cx="12187340" cy="1108336"/>
          </a:xfrm>
        </p:spPr>
        <p:txBody>
          <a:bodyPr>
            <a:normAutofit/>
          </a:bodyPr>
          <a:lstStyle/>
          <a:p>
            <a:pPr algn="ctr"/>
            <a:r>
              <a:rPr lang="en-US" sz="3200" b="1" dirty="0">
                <a:latin typeface="Times New Roman"/>
                <a:ea typeface="Calibri"/>
                <a:cs typeface="Calibri"/>
              </a:rPr>
              <a:t>Post-9/11 GI Bill</a:t>
            </a:r>
          </a:p>
        </p:txBody>
      </p:sp>
      <p:sp>
        <p:nvSpPr>
          <p:cNvPr id="7" name="TextBox 6">
            <a:extLst>
              <a:ext uri="{FF2B5EF4-FFF2-40B4-BE49-F238E27FC236}">
                <a16:creationId xmlns:a16="http://schemas.microsoft.com/office/drawing/2014/main" id="{E5270280-F503-FD20-1F17-CB100038B601}"/>
              </a:ext>
            </a:extLst>
          </p:cNvPr>
          <p:cNvSpPr txBox="1"/>
          <p:nvPr/>
        </p:nvSpPr>
        <p:spPr>
          <a:xfrm>
            <a:off x="1540552" y="1533256"/>
            <a:ext cx="9110855" cy="2277547"/>
          </a:xfrm>
          <a:prstGeom prst="rect">
            <a:avLst/>
          </a:prstGeom>
          <a:noFill/>
        </p:spPr>
        <p:txBody>
          <a:bodyPr wrap="square" lIns="91440" tIns="45720" rIns="91440" bIns="45720" rtlCol="0" anchor="t">
            <a:spAutoFit/>
          </a:bodyPr>
          <a:lstStyle/>
          <a:p>
            <a:r>
              <a:rPr lang="en-US" sz="2200" dirty="0">
                <a:latin typeface="Times New Roman"/>
                <a:ea typeface="Calibri"/>
                <a:cs typeface="Calibri"/>
              </a:rPr>
              <a:t>US Department of Veterans Affairs (VA) benefit that helps eligible veterans and </a:t>
            </a:r>
          </a:p>
          <a:p>
            <a:r>
              <a:rPr lang="en-US" sz="2200" dirty="0">
                <a:latin typeface="Times New Roman"/>
                <a:ea typeface="Calibri"/>
                <a:cs typeface="Calibri"/>
              </a:rPr>
              <a:t>service  members pay for educational expenses like tuition, fees, housing, and books. </a:t>
            </a:r>
          </a:p>
          <a:p>
            <a:endParaRPr lang="en-US" sz="1000" dirty="0">
              <a:latin typeface="Times New Roman"/>
              <a:ea typeface="Calibri"/>
              <a:cs typeface="Calibri"/>
            </a:endParaRPr>
          </a:p>
          <a:p>
            <a:r>
              <a:rPr lang="en-US" sz="2200" dirty="0">
                <a:latin typeface="Times New Roman"/>
                <a:ea typeface="Calibri"/>
                <a:cs typeface="Calibri"/>
              </a:rPr>
              <a:t>It’s available to those who served on active duty after September 10, 2001, and covers a variety of educational pursuits, including college degrees, vocational training, and on-the-job training</a:t>
            </a:r>
          </a:p>
        </p:txBody>
      </p:sp>
    </p:spTree>
    <p:extLst>
      <p:ext uri="{BB962C8B-B14F-4D97-AF65-F5344CB8AC3E}">
        <p14:creationId xmlns:p14="http://schemas.microsoft.com/office/powerpoint/2010/main" val="104758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A23F-CFF1-1F9B-068A-999EA1F5AFB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789FD-BC23-B05F-1DB0-87332E4DA2F4}"/>
              </a:ext>
            </a:extLst>
          </p:cNvPr>
          <p:cNvSpPr>
            <a:spLocks noGrp="1"/>
          </p:cNvSpPr>
          <p:nvPr>
            <p:ph idx="1"/>
          </p:nvPr>
        </p:nvSpPr>
        <p:spPr>
          <a:xfrm>
            <a:off x="1633743" y="1002226"/>
            <a:ext cx="8911849" cy="4869907"/>
          </a:xfrm>
        </p:spPr>
        <p:txBody>
          <a:bodyPr vert="horz" lIns="91440" tIns="45720" rIns="91440" bIns="45720" rtlCol="0" anchor="t">
            <a:noAutofit/>
          </a:bodyPr>
          <a:lstStyle/>
          <a:p>
            <a:pPr marL="0" indent="0">
              <a:buNone/>
            </a:pPr>
            <a:r>
              <a:rPr lang="en-US" sz="2200" dirty="0">
                <a:latin typeface="Times New Roman"/>
                <a:ea typeface="Calibri"/>
                <a:cs typeface="Calibri"/>
              </a:rPr>
              <a:t>To qualify for the Post-9/11 GI Bill (Chapter 33) you must meet at least one of below requirements:</a:t>
            </a:r>
          </a:p>
          <a:p>
            <a:pPr marL="0" indent="0">
              <a:buNone/>
            </a:pPr>
            <a:endParaRPr lang="en-US" sz="1000" dirty="0">
              <a:latin typeface="Times New Roman"/>
              <a:ea typeface="Calibri"/>
              <a:cs typeface="Calibri"/>
            </a:endParaRPr>
          </a:p>
          <a:p>
            <a:pPr lvl="1"/>
            <a:r>
              <a:rPr lang="en-US" sz="2200" dirty="0">
                <a:latin typeface="Times New Roman"/>
                <a:ea typeface="Calibri"/>
                <a:cs typeface="Calibri"/>
              </a:rPr>
              <a:t>Served at least 90 days on active duty (either all at once or with breaks in service) on or after September 11, 2001</a:t>
            </a:r>
          </a:p>
          <a:p>
            <a:pPr lvl="1"/>
            <a:endParaRPr lang="en-US" sz="1000" dirty="0">
              <a:latin typeface="Times New Roman"/>
              <a:ea typeface="Calibri"/>
              <a:cs typeface="Calibri"/>
            </a:endParaRPr>
          </a:p>
          <a:p>
            <a:pPr lvl="1"/>
            <a:r>
              <a:rPr lang="en-US" sz="2200" dirty="0">
                <a:latin typeface="Times New Roman"/>
                <a:ea typeface="Calibri"/>
                <a:cs typeface="Calibri"/>
              </a:rPr>
              <a:t>Served for at least 30 continuous days (all at once, without a break in service) on or after September 11, 2001, and were honorably discharged with a service-connected disability</a:t>
            </a:r>
          </a:p>
          <a:p>
            <a:pPr lvl="1"/>
            <a:endParaRPr lang="en-US" sz="1000" dirty="0">
              <a:latin typeface="Times New Roman"/>
              <a:ea typeface="Calibri"/>
              <a:cs typeface="Calibri"/>
            </a:endParaRPr>
          </a:p>
          <a:p>
            <a:pPr lvl="1"/>
            <a:r>
              <a:rPr lang="en-US" sz="2200" dirty="0">
                <a:latin typeface="Times New Roman"/>
                <a:ea typeface="Calibri"/>
                <a:cs typeface="Calibri"/>
              </a:rPr>
              <a:t>If you qualify tuition/fees are paid directly to school, monthly housing allowance, annual books and supplies stipend, and a one-time rural benefit payment of $500 to individuals who reside in a county with six people or fewer per square mile</a:t>
            </a:r>
          </a:p>
          <a:p>
            <a:endParaRPr lang="en-US" sz="1800" dirty="0"/>
          </a:p>
          <a:p>
            <a:endParaRPr lang="en-US" dirty="0"/>
          </a:p>
        </p:txBody>
      </p:sp>
      <p:sp>
        <p:nvSpPr>
          <p:cNvPr id="7" name="Title 1">
            <a:extLst>
              <a:ext uri="{FF2B5EF4-FFF2-40B4-BE49-F238E27FC236}">
                <a16:creationId xmlns:a16="http://schemas.microsoft.com/office/drawing/2014/main" id="{4BEC948E-3397-D85A-31CA-0F9F35BDB858}"/>
              </a:ext>
            </a:extLst>
          </p:cNvPr>
          <p:cNvSpPr>
            <a:spLocks noGrp="1"/>
          </p:cNvSpPr>
          <p:nvPr>
            <p:ph type="title"/>
          </p:nvPr>
        </p:nvSpPr>
        <p:spPr>
          <a:xfrm>
            <a:off x="2310" y="0"/>
            <a:ext cx="12187340" cy="1108336"/>
          </a:xfrm>
        </p:spPr>
        <p:txBody>
          <a:bodyPr>
            <a:normAutofit/>
          </a:bodyPr>
          <a:lstStyle/>
          <a:p>
            <a:pPr algn="ctr"/>
            <a:r>
              <a:rPr lang="en-US" sz="3200" b="1" dirty="0">
                <a:latin typeface="Times New Roman"/>
                <a:ea typeface="Calibri"/>
                <a:cs typeface="Calibri"/>
              </a:rPr>
              <a:t>Post-9/11 GI Bill</a:t>
            </a:r>
          </a:p>
        </p:txBody>
      </p:sp>
    </p:spTree>
    <p:extLst>
      <p:ext uri="{BB962C8B-B14F-4D97-AF65-F5344CB8AC3E}">
        <p14:creationId xmlns:p14="http://schemas.microsoft.com/office/powerpoint/2010/main" val="413128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8286" y="1683853"/>
            <a:ext cx="7886700" cy="4101350"/>
          </a:xfrm>
        </p:spPr>
        <p:txBody>
          <a:bodyPr vert="horz" lIns="91440" tIns="45720" rIns="91440" bIns="45720" rtlCol="0" anchor="t">
            <a:noAutofit/>
          </a:bodyPr>
          <a:lstStyle/>
          <a:p>
            <a:r>
              <a:rPr lang="en-US" sz="2200" dirty="0">
                <a:latin typeface="Times New Roman"/>
                <a:ea typeface="Calibri"/>
                <a:cs typeface="Calibri"/>
              </a:rPr>
              <a:t>Active duty, TAR or in the Selected Reserve who meet the following requirements may be eligible to transfer benefits:</a:t>
            </a:r>
          </a:p>
          <a:p>
            <a:endParaRPr lang="en-US" sz="1000" dirty="0">
              <a:latin typeface="Times New Roman"/>
              <a:ea typeface="Calibri"/>
              <a:cs typeface="Calibri"/>
            </a:endParaRPr>
          </a:p>
          <a:p>
            <a:pPr lvl="1"/>
            <a:r>
              <a:rPr lang="en-US" sz="2200" dirty="0">
                <a:latin typeface="Times New Roman"/>
                <a:ea typeface="Calibri"/>
                <a:cs typeface="Calibri"/>
              </a:rPr>
              <a:t>Completed at least 6 years of service on the date request is approved</a:t>
            </a:r>
          </a:p>
          <a:p>
            <a:pPr lvl="1"/>
            <a:r>
              <a:rPr lang="en-US" sz="2200" dirty="0">
                <a:latin typeface="Times New Roman"/>
                <a:ea typeface="Calibri"/>
                <a:cs typeface="Calibri"/>
              </a:rPr>
              <a:t>Complete a Statement of Understand (SOU) via the </a:t>
            </a:r>
            <a:r>
              <a:rPr lang="en-US" sz="2200" dirty="0" err="1">
                <a:latin typeface="Times New Roman"/>
                <a:ea typeface="Calibri"/>
                <a:cs typeface="Calibri"/>
              </a:rPr>
              <a:t>MyEducation</a:t>
            </a:r>
            <a:r>
              <a:rPr lang="en-US" sz="2200" dirty="0">
                <a:latin typeface="Times New Roman"/>
                <a:ea typeface="Calibri"/>
                <a:cs typeface="Calibri"/>
              </a:rPr>
              <a:t> portal</a:t>
            </a:r>
          </a:p>
          <a:p>
            <a:pPr lvl="1"/>
            <a:r>
              <a:rPr lang="en-US" sz="2200" dirty="0">
                <a:latin typeface="Times New Roman"/>
                <a:ea typeface="Calibri"/>
                <a:cs typeface="Calibri"/>
              </a:rPr>
              <a:t>Have 4 or more years on contact at time of request</a:t>
            </a:r>
          </a:p>
          <a:p>
            <a:pPr lvl="1"/>
            <a:r>
              <a:rPr lang="en-US" sz="2200" dirty="0">
                <a:latin typeface="Times New Roman"/>
                <a:ea typeface="Calibri"/>
                <a:cs typeface="Calibri"/>
              </a:rPr>
              <a:t>The person receiving benefits is enrolled in the Defense Enrollment Eligibility Reporting System (DEERS)</a:t>
            </a:r>
          </a:p>
          <a:p>
            <a:pPr lvl="1"/>
            <a:r>
              <a:rPr lang="en-US" sz="2200" dirty="0">
                <a:latin typeface="Times New Roman"/>
                <a:ea typeface="Calibri"/>
                <a:cs typeface="Calibri"/>
              </a:rPr>
              <a:t>While on active duty, requests to transfer, change, or revoke a Transfer of Entitlement (TOE) are processed through </a:t>
            </a:r>
            <a:r>
              <a:rPr lang="en-US" sz="2200" dirty="0" err="1">
                <a:latin typeface="Times New Roman"/>
                <a:ea typeface="Calibri"/>
                <a:cs typeface="Calibri"/>
              </a:rPr>
              <a:t>MilConnect</a:t>
            </a:r>
            <a:r>
              <a:rPr lang="en-US" sz="2200" dirty="0">
                <a:latin typeface="Times New Roman"/>
                <a:ea typeface="Calibri"/>
                <a:cs typeface="Calibri"/>
              </a:rPr>
              <a:t>.</a:t>
            </a:r>
            <a:endParaRPr lang="en-US" sz="2200" dirty="0">
              <a:latin typeface="Calibri"/>
              <a:ea typeface="Calibri"/>
              <a:cs typeface="Calibri"/>
            </a:endParaRPr>
          </a:p>
          <a:p>
            <a:endParaRPr lang="en-US" dirty="0"/>
          </a:p>
        </p:txBody>
      </p:sp>
      <p:sp>
        <p:nvSpPr>
          <p:cNvPr id="4" name="AutoShape 2" descr="https://powerpoint.dod.online.office365.us/pods/GetClipboardImage.ashx?Id=b3877b96-89e3-41b9-b221-cda41f3d3ee9&amp;DC=GX3&amp;pkey=1b6610ed-0ff6-4cd2-821e-6effadeeb78c&amp;wdwaccluster=GX3"/>
          <p:cNvSpPr>
            <a:spLocks noChangeAspect="1" noChangeArrowheads="1"/>
          </p:cNvSpPr>
          <p:nvPr/>
        </p:nvSpPr>
        <p:spPr bwMode="auto">
          <a:xfrm>
            <a:off x="1736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powerpoint.dod.online.office365.us/pods/GetClipboardImage.ashx?Id=5aa7dac8-755c-4e9c-8cc5-c0ed50304ed7&amp;DC=GX3&amp;pkey=fa7e7a7f-bfa6-4462-b4e3-0bec1a6f1508&amp;wdwaccluster=GX3"/>
          <p:cNvSpPr>
            <a:spLocks noChangeAspect="1" noChangeArrowheads="1"/>
          </p:cNvSpPr>
          <p:nvPr/>
        </p:nvSpPr>
        <p:spPr bwMode="auto">
          <a:xfrm>
            <a:off x="188912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a:extLst>
              <a:ext uri="{FF2B5EF4-FFF2-40B4-BE49-F238E27FC236}">
                <a16:creationId xmlns:a16="http://schemas.microsoft.com/office/drawing/2014/main" id="{A7E2BA00-15A2-8162-FD07-51343E8FDB92}"/>
              </a:ext>
            </a:extLst>
          </p:cNvPr>
          <p:cNvSpPr>
            <a:spLocks noGrp="1"/>
          </p:cNvSpPr>
          <p:nvPr>
            <p:ph type="title"/>
          </p:nvPr>
        </p:nvSpPr>
        <p:spPr>
          <a:xfrm>
            <a:off x="2310" y="0"/>
            <a:ext cx="12187340" cy="1108336"/>
          </a:xfrm>
        </p:spPr>
        <p:txBody>
          <a:bodyPr>
            <a:normAutofit/>
          </a:bodyPr>
          <a:lstStyle/>
          <a:p>
            <a:pPr algn="ctr"/>
            <a:r>
              <a:rPr lang="en-US" sz="3200" b="1" dirty="0">
                <a:latin typeface="Times New Roman"/>
                <a:ea typeface="Calibri"/>
                <a:cs typeface="Calibri"/>
              </a:rPr>
              <a:t>Post-9/11 GI Bill</a:t>
            </a:r>
          </a:p>
        </p:txBody>
      </p:sp>
      <p:sp>
        <p:nvSpPr>
          <p:cNvPr id="10" name="TextBox 9">
            <a:extLst>
              <a:ext uri="{FF2B5EF4-FFF2-40B4-BE49-F238E27FC236}">
                <a16:creationId xmlns:a16="http://schemas.microsoft.com/office/drawing/2014/main" id="{DC2B8BED-FD2F-58FF-B818-716534CD3432}"/>
              </a:ext>
            </a:extLst>
          </p:cNvPr>
          <p:cNvSpPr txBox="1"/>
          <p:nvPr/>
        </p:nvSpPr>
        <p:spPr>
          <a:xfrm>
            <a:off x="2147454" y="1253835"/>
            <a:ext cx="484909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u="sng" dirty="0">
                <a:latin typeface="Times New Roman"/>
                <a:cs typeface="Times New Roman"/>
              </a:rPr>
              <a:t>Transfer of Education Benefits (TEB):</a:t>
            </a:r>
            <a:r>
              <a:rPr lang="en-US" sz="2200" dirty="0">
                <a:latin typeface="Times New Roman"/>
                <a:cs typeface="Times New Roman"/>
              </a:rPr>
              <a:t> </a:t>
            </a:r>
          </a:p>
        </p:txBody>
      </p:sp>
    </p:spTree>
    <p:extLst>
      <p:ext uri="{BB962C8B-B14F-4D97-AF65-F5344CB8AC3E}">
        <p14:creationId xmlns:p14="http://schemas.microsoft.com/office/powerpoint/2010/main" val="210221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3" y="1715237"/>
            <a:ext cx="12196768" cy="4677565"/>
          </a:xfrm>
        </p:spPr>
        <p:txBody>
          <a:bodyPr vert="horz" lIns="91440" tIns="45720" rIns="91440" bIns="45720" rtlCol="0" anchor="t">
            <a:noAutofit/>
          </a:bodyPr>
          <a:lstStyle/>
          <a:p>
            <a:pPr>
              <a:buFont typeface="Arial" panose="05000000000000000000" pitchFamily="2" charset="2"/>
              <a:buChar char="•"/>
            </a:pPr>
            <a:r>
              <a:rPr lang="en-US" sz="2200" b="1" u="sng" dirty="0">
                <a:latin typeface="Times New Roman"/>
                <a:ea typeface="Calibri"/>
                <a:cs typeface="Calibri"/>
              </a:rPr>
              <a:t>Spouses</a:t>
            </a:r>
          </a:p>
          <a:p>
            <a:pPr lvl="1">
              <a:buFont typeface="Arial" panose="05000000000000000000" pitchFamily="2" charset="2"/>
              <a:buChar char="•"/>
            </a:pPr>
            <a:r>
              <a:rPr lang="en-US" sz="2200" dirty="0">
                <a:latin typeface="Times New Roman"/>
                <a:ea typeface="Calibri"/>
                <a:cs typeface="Calibri"/>
              </a:rPr>
              <a:t> Your spouse can use these benefits at any time. There’s no time limit on the benefits</a:t>
            </a:r>
          </a:p>
          <a:p>
            <a:pPr marL="0" indent="0">
              <a:buNone/>
            </a:pPr>
            <a:r>
              <a:rPr lang="en-US" sz="2200" dirty="0">
                <a:latin typeface="Times New Roman"/>
                <a:ea typeface="Calibri"/>
                <a:cs typeface="Calibri"/>
              </a:rPr>
              <a:t> </a:t>
            </a:r>
            <a:r>
              <a:rPr lang="en-US" sz="2000" b="1" i="1" dirty="0">
                <a:latin typeface="Times New Roman"/>
                <a:ea typeface="Calibri"/>
                <a:cs typeface="Calibri"/>
              </a:rPr>
              <a:t>Note:</a:t>
            </a:r>
            <a:r>
              <a:rPr lang="en-US" sz="2000" i="1" dirty="0">
                <a:latin typeface="Times New Roman"/>
                <a:ea typeface="Calibri"/>
                <a:cs typeface="Calibri"/>
              </a:rPr>
              <a:t> </a:t>
            </a:r>
            <a:r>
              <a:rPr lang="en-US" sz="2000" dirty="0">
                <a:latin typeface="Times New Roman"/>
                <a:ea typeface="Calibri"/>
                <a:cs typeface="Calibri"/>
              </a:rPr>
              <a:t>Your spouse doesn’t qualify for monthly housing allowance while you’re on active duty</a:t>
            </a:r>
          </a:p>
          <a:p>
            <a:pPr>
              <a:buFont typeface="Arial" panose="05000000000000000000" pitchFamily="2" charset="2"/>
              <a:buChar char="•"/>
            </a:pPr>
            <a:r>
              <a:rPr lang="en-US" sz="2200" b="1" u="sng" dirty="0">
                <a:latin typeface="Times New Roman"/>
                <a:ea typeface="Calibri"/>
                <a:cs typeface="Calibri"/>
              </a:rPr>
              <a:t>Children</a:t>
            </a:r>
          </a:p>
          <a:p>
            <a:pPr lvl="1">
              <a:buFont typeface="Arial" panose="05000000000000000000" pitchFamily="2" charset="2"/>
              <a:buChar char="•"/>
            </a:pPr>
            <a:r>
              <a:rPr lang="en-US" sz="2200" dirty="0">
                <a:latin typeface="Times New Roman"/>
                <a:ea typeface="Calibri"/>
                <a:cs typeface="Calibri"/>
              </a:rPr>
              <a:t>Your child can start to use these benefits only after you’ve finished at least 10 years of service. They can use these benefits while you’re on active duty or after you’ve separated from service</a:t>
            </a:r>
          </a:p>
          <a:p>
            <a:pPr lvl="1"/>
            <a:r>
              <a:rPr lang="en-US" sz="2200" dirty="0">
                <a:latin typeface="Times New Roman"/>
                <a:ea typeface="Calibri"/>
                <a:cs typeface="Calibri"/>
              </a:rPr>
              <a:t>Your child must meet these requirements:</a:t>
            </a:r>
          </a:p>
          <a:p>
            <a:pPr lvl="2">
              <a:buFont typeface="Arial" panose="05000000000000000000" pitchFamily="2" charset="2"/>
              <a:buChar char="•"/>
            </a:pPr>
            <a:r>
              <a:rPr lang="en-US" sz="1800" dirty="0">
                <a:latin typeface="Times New Roman"/>
                <a:ea typeface="Calibri"/>
                <a:cs typeface="Calibri"/>
              </a:rPr>
              <a:t>They can’t use the benefit until they’ve gotten a high school diploma (or a certificate that’s equivalent) or turned 18 years old</a:t>
            </a:r>
          </a:p>
          <a:p>
            <a:pPr lvl="2">
              <a:buFont typeface="Arial" panose="05000000000000000000" pitchFamily="2" charset="2"/>
              <a:buChar char="•"/>
            </a:pPr>
            <a:r>
              <a:rPr lang="en-US" sz="1800" dirty="0">
                <a:latin typeface="Times New Roman"/>
                <a:ea typeface="Calibri"/>
                <a:cs typeface="Calibri"/>
              </a:rPr>
              <a:t>They must use these benefits before they turn 26 years old</a:t>
            </a:r>
          </a:p>
          <a:p>
            <a:pPr marL="0" indent="0">
              <a:buNone/>
            </a:pPr>
            <a:r>
              <a:rPr lang="en-US" sz="2000" b="1" i="1" dirty="0">
                <a:latin typeface="Times New Roman"/>
                <a:ea typeface="Calibri"/>
                <a:cs typeface="Calibri"/>
              </a:rPr>
              <a:t>Note</a:t>
            </a:r>
            <a:r>
              <a:rPr lang="en-US" sz="2000" i="1" dirty="0">
                <a:latin typeface="Times New Roman"/>
                <a:ea typeface="Calibri"/>
                <a:cs typeface="Calibri"/>
              </a:rPr>
              <a:t>:</a:t>
            </a:r>
            <a:r>
              <a:rPr lang="en-US" sz="2000" dirty="0">
                <a:latin typeface="Times New Roman"/>
                <a:ea typeface="Calibri"/>
                <a:cs typeface="Calibri"/>
              </a:rPr>
              <a:t> Your child may qualify for the monthly housing allowance even when you’re on active duty</a:t>
            </a:r>
          </a:p>
          <a:p>
            <a:endParaRPr lang="en-US" b="1" dirty="0"/>
          </a:p>
        </p:txBody>
      </p:sp>
      <p:sp>
        <p:nvSpPr>
          <p:cNvPr id="7" name="Title 1">
            <a:extLst>
              <a:ext uri="{FF2B5EF4-FFF2-40B4-BE49-F238E27FC236}">
                <a16:creationId xmlns:a16="http://schemas.microsoft.com/office/drawing/2014/main" id="{E80E701D-406A-E8E3-48D7-4767F8E1993D}"/>
              </a:ext>
            </a:extLst>
          </p:cNvPr>
          <p:cNvSpPr>
            <a:spLocks noGrp="1"/>
          </p:cNvSpPr>
          <p:nvPr>
            <p:ph type="title"/>
          </p:nvPr>
        </p:nvSpPr>
        <p:spPr>
          <a:xfrm>
            <a:off x="2310" y="0"/>
            <a:ext cx="12187340" cy="1108336"/>
          </a:xfrm>
        </p:spPr>
        <p:txBody>
          <a:bodyPr>
            <a:normAutofit/>
          </a:bodyPr>
          <a:lstStyle/>
          <a:p>
            <a:pPr algn="ctr"/>
            <a:r>
              <a:rPr lang="en-US" sz="3200" b="1" dirty="0">
                <a:latin typeface="Times New Roman"/>
                <a:ea typeface="Calibri"/>
                <a:cs typeface="Calibri"/>
              </a:rPr>
              <a:t>Post-9/11 GI Bill</a:t>
            </a:r>
          </a:p>
        </p:txBody>
      </p:sp>
      <p:sp>
        <p:nvSpPr>
          <p:cNvPr id="9" name="TextBox 8">
            <a:extLst>
              <a:ext uri="{FF2B5EF4-FFF2-40B4-BE49-F238E27FC236}">
                <a16:creationId xmlns:a16="http://schemas.microsoft.com/office/drawing/2014/main" id="{110312ED-76E7-733D-08DE-AA7C27930F52}"/>
              </a:ext>
            </a:extLst>
          </p:cNvPr>
          <p:cNvSpPr txBox="1"/>
          <p:nvPr/>
        </p:nvSpPr>
        <p:spPr>
          <a:xfrm>
            <a:off x="76200" y="1288472"/>
            <a:ext cx="63176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u="sng" dirty="0">
                <a:latin typeface="Times New Roman"/>
                <a:cs typeface="Times New Roman"/>
              </a:rPr>
              <a:t>Transfer of Education Benefits (TEB) Continued:</a:t>
            </a:r>
            <a:r>
              <a:rPr lang="en-US" sz="2200" dirty="0">
                <a:latin typeface="Times New Roman"/>
                <a:cs typeface="Times New Roman"/>
              </a:rPr>
              <a:t> </a:t>
            </a:r>
          </a:p>
        </p:txBody>
      </p:sp>
    </p:spTree>
    <p:extLst>
      <p:ext uri="{BB962C8B-B14F-4D97-AF65-F5344CB8AC3E}">
        <p14:creationId xmlns:p14="http://schemas.microsoft.com/office/powerpoint/2010/main" val="321718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9E7E3-9780-58DA-5714-F4CDEDF3899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894C8-FA7B-100C-B386-43FC503CEBD4}"/>
              </a:ext>
            </a:extLst>
          </p:cNvPr>
          <p:cNvSpPr>
            <a:spLocks noGrp="1"/>
          </p:cNvSpPr>
          <p:nvPr>
            <p:ph idx="1"/>
          </p:nvPr>
        </p:nvSpPr>
        <p:spPr>
          <a:xfrm>
            <a:off x="2148286" y="1711562"/>
            <a:ext cx="7886700" cy="4101350"/>
          </a:xfrm>
        </p:spPr>
        <p:txBody>
          <a:bodyPr vert="horz" lIns="91440" tIns="45720" rIns="91440" bIns="45720" rtlCol="0" anchor="t">
            <a:normAutofit/>
          </a:bodyPr>
          <a:lstStyle/>
          <a:p>
            <a:pPr>
              <a:buFont typeface="Arial" panose="05000000000000000000" pitchFamily="2" charset="2"/>
              <a:buChar char="•"/>
            </a:pPr>
            <a:r>
              <a:rPr lang="en-US" sz="2200" dirty="0">
                <a:latin typeface="Times New Roman"/>
                <a:ea typeface="Calibri"/>
                <a:cs typeface="Calibri"/>
              </a:rPr>
              <a:t>If transfer is successful and member is still in uniformed services member can:</a:t>
            </a:r>
            <a:endParaRPr lang="en-US" sz="2200">
              <a:latin typeface="Times New Roman"/>
              <a:cs typeface="Times New Roman"/>
            </a:endParaRPr>
          </a:p>
          <a:p>
            <a:pPr lvl="1">
              <a:buFont typeface="Arial" panose="05000000000000000000" pitchFamily="2" charset="2"/>
              <a:buChar char="•"/>
            </a:pPr>
            <a:r>
              <a:rPr lang="en-US" sz="2200" dirty="0">
                <a:latin typeface="Times New Roman"/>
                <a:ea typeface="Calibri"/>
                <a:cs typeface="Calibri"/>
              </a:rPr>
              <a:t>Modify (add new dependents, change entitlement amount, or revoke) without incurring any additional obligated service</a:t>
            </a:r>
          </a:p>
          <a:p>
            <a:pPr lvl="1">
              <a:buFont typeface="Arial" panose="05000000000000000000" pitchFamily="2" charset="2"/>
              <a:buChar char="•"/>
            </a:pPr>
            <a:endParaRPr lang="en-US" sz="1000" dirty="0">
              <a:latin typeface="Times New Roman"/>
              <a:ea typeface="Calibri"/>
              <a:cs typeface="Calibri"/>
            </a:endParaRPr>
          </a:p>
          <a:p>
            <a:pPr>
              <a:buFont typeface="Arial" panose="05000000000000000000" pitchFamily="2" charset="2"/>
              <a:buChar char="•"/>
            </a:pPr>
            <a:r>
              <a:rPr lang="en-US" sz="2200" dirty="0">
                <a:latin typeface="Times New Roman"/>
                <a:ea typeface="Calibri"/>
                <a:cs typeface="Calibri"/>
              </a:rPr>
              <a:t>After separating from uniformed services: </a:t>
            </a:r>
          </a:p>
          <a:p>
            <a:pPr lvl="1">
              <a:buFont typeface="Arial" panose="05000000000000000000" pitchFamily="2" charset="2"/>
              <a:buChar char="•"/>
            </a:pPr>
            <a:r>
              <a:rPr lang="en-US" sz="2200" dirty="0">
                <a:latin typeface="Times New Roman"/>
                <a:ea typeface="Calibri"/>
                <a:cs typeface="Calibri"/>
              </a:rPr>
              <a:t>Transferor may only modify entitlement for existing dependents  who received at least “one” month of benefit</a:t>
            </a:r>
          </a:p>
          <a:p>
            <a:pPr>
              <a:buFont typeface="Arial" panose="05000000000000000000" pitchFamily="2" charset="2"/>
              <a:buChar char="•"/>
            </a:pPr>
            <a:r>
              <a:rPr lang="en-US" sz="2200" b="1" dirty="0">
                <a:latin typeface="Times New Roman"/>
                <a:ea typeface="Calibri"/>
                <a:cs typeface="Calibri"/>
              </a:rPr>
              <a:t>Note</a:t>
            </a:r>
            <a:r>
              <a:rPr lang="en-US" sz="2200" dirty="0">
                <a:latin typeface="Times New Roman"/>
                <a:ea typeface="Calibri"/>
                <a:cs typeface="Calibri"/>
              </a:rPr>
              <a:t>: Member has 30 days to complete transfer after their reenlistment date if reenlistment is 4 years.</a:t>
            </a:r>
          </a:p>
          <a:p>
            <a:pPr marL="0" indent="0">
              <a:buNone/>
            </a:pPr>
            <a:endParaRPr lang="en-US" sz="2400" dirty="0"/>
          </a:p>
        </p:txBody>
      </p:sp>
      <p:sp>
        <p:nvSpPr>
          <p:cNvPr id="7" name="Title 1">
            <a:extLst>
              <a:ext uri="{FF2B5EF4-FFF2-40B4-BE49-F238E27FC236}">
                <a16:creationId xmlns:a16="http://schemas.microsoft.com/office/drawing/2014/main" id="{78605FCD-E61C-342E-5A38-F5EE91909F6A}"/>
              </a:ext>
            </a:extLst>
          </p:cNvPr>
          <p:cNvSpPr>
            <a:spLocks noGrp="1"/>
          </p:cNvSpPr>
          <p:nvPr>
            <p:ph type="title"/>
          </p:nvPr>
        </p:nvSpPr>
        <p:spPr>
          <a:xfrm>
            <a:off x="2310" y="0"/>
            <a:ext cx="12187340" cy="1108336"/>
          </a:xfrm>
        </p:spPr>
        <p:txBody>
          <a:bodyPr>
            <a:normAutofit/>
          </a:bodyPr>
          <a:lstStyle/>
          <a:p>
            <a:pPr algn="ctr"/>
            <a:r>
              <a:rPr lang="en-US" sz="3200" b="1" dirty="0">
                <a:latin typeface="Times New Roman"/>
                <a:ea typeface="Calibri"/>
                <a:cs typeface="Calibri"/>
              </a:rPr>
              <a:t>Post-9/11 GI Bill</a:t>
            </a:r>
          </a:p>
        </p:txBody>
      </p:sp>
      <p:sp>
        <p:nvSpPr>
          <p:cNvPr id="9" name="TextBox 8">
            <a:extLst>
              <a:ext uri="{FF2B5EF4-FFF2-40B4-BE49-F238E27FC236}">
                <a16:creationId xmlns:a16="http://schemas.microsoft.com/office/drawing/2014/main" id="{6A634CA2-2DD4-B27F-7A8A-19861191EC1B}"/>
              </a:ext>
            </a:extLst>
          </p:cNvPr>
          <p:cNvSpPr txBox="1"/>
          <p:nvPr/>
        </p:nvSpPr>
        <p:spPr>
          <a:xfrm>
            <a:off x="76200" y="1288472"/>
            <a:ext cx="63176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u="sng" dirty="0">
                <a:latin typeface="Times New Roman"/>
                <a:cs typeface="Times New Roman"/>
              </a:rPr>
              <a:t>Transfer of Education Benefits (TEB) Continued:</a:t>
            </a:r>
            <a:r>
              <a:rPr lang="en-US" sz="2200" dirty="0">
                <a:latin typeface="Times New Roman"/>
                <a:cs typeface="Times New Roman"/>
              </a:rPr>
              <a:t> </a:t>
            </a:r>
          </a:p>
        </p:txBody>
      </p:sp>
    </p:spTree>
    <p:extLst>
      <p:ext uri="{BB962C8B-B14F-4D97-AF65-F5344CB8AC3E}">
        <p14:creationId xmlns:p14="http://schemas.microsoft.com/office/powerpoint/2010/main" val="84065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C4FFE-80B7-EF3B-DF3C-922499F380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07ECB-FD41-94FB-453A-9D57523656F3}"/>
              </a:ext>
            </a:extLst>
          </p:cNvPr>
          <p:cNvSpPr>
            <a:spLocks noGrp="1"/>
          </p:cNvSpPr>
          <p:nvPr>
            <p:ph type="title"/>
          </p:nvPr>
        </p:nvSpPr>
        <p:spPr>
          <a:xfrm>
            <a:off x="1569" y="-2892"/>
            <a:ext cx="12187660" cy="1062327"/>
          </a:xfrm>
        </p:spPr>
        <p:txBody>
          <a:bodyPr>
            <a:normAutofit/>
          </a:bodyPr>
          <a:lstStyle/>
          <a:p>
            <a:pPr algn="ctr"/>
            <a:r>
              <a:rPr lang="en-US" sz="3200" b="1" dirty="0">
                <a:latin typeface="Times New Roman"/>
                <a:ea typeface="Calibri"/>
                <a:cs typeface="Calibri"/>
              </a:rPr>
              <a:t>Enabling Objectives</a:t>
            </a:r>
          </a:p>
        </p:txBody>
      </p:sp>
      <p:sp>
        <p:nvSpPr>
          <p:cNvPr id="3" name="Content Placeholder 2">
            <a:extLst>
              <a:ext uri="{FF2B5EF4-FFF2-40B4-BE49-F238E27FC236}">
                <a16:creationId xmlns:a16="http://schemas.microsoft.com/office/drawing/2014/main" id="{608200B9-B5CE-4FF6-8712-FEF4F914CA2B}"/>
              </a:ext>
            </a:extLst>
          </p:cNvPr>
          <p:cNvSpPr>
            <a:spLocks noGrp="1"/>
          </p:cNvSpPr>
          <p:nvPr>
            <p:ph idx="1"/>
          </p:nvPr>
        </p:nvSpPr>
        <p:spPr>
          <a:xfrm>
            <a:off x="1749483" y="1292653"/>
            <a:ext cx="8706889" cy="4484559"/>
          </a:xfrm>
        </p:spPr>
        <p:txBody>
          <a:bodyPr vert="horz" lIns="91440" tIns="45720" rIns="91440" bIns="45720" rtlCol="0" anchor="t">
            <a:noAutofit/>
          </a:bodyPr>
          <a:lstStyle/>
          <a:p>
            <a:pPr marL="0" indent="0">
              <a:buNone/>
            </a:pPr>
            <a:r>
              <a:rPr lang="en-US" sz="2200" dirty="0">
                <a:latin typeface="Times New Roman"/>
                <a:ea typeface="Calibri"/>
                <a:cs typeface="Times New Roman"/>
              </a:rPr>
              <a:t>EXPLAIN education programs available within the Navy</a:t>
            </a:r>
            <a:endParaRPr lang="en-US" sz="2200" dirty="0"/>
          </a:p>
          <a:p>
            <a:pPr lvl="1">
              <a:buFont typeface="Arial" panose="05000000000000000000" pitchFamily="2" charset="2"/>
              <a:buChar char="•"/>
            </a:pPr>
            <a:r>
              <a:rPr lang="en-US" sz="2200" dirty="0">
                <a:latin typeface="Times New Roman"/>
                <a:ea typeface="Calibri"/>
                <a:cs typeface="Calibri"/>
              </a:rPr>
              <a:t>United Services Military Apprenticeship Program (USMAP)</a:t>
            </a:r>
          </a:p>
          <a:p>
            <a:pPr lvl="1">
              <a:buFont typeface="Arial" panose="05000000000000000000" pitchFamily="2" charset="2"/>
              <a:buChar char="•"/>
            </a:pPr>
            <a:r>
              <a:rPr lang="en-US" sz="2200" dirty="0">
                <a:latin typeface="Times New Roman"/>
                <a:ea typeface="Roboto"/>
                <a:cs typeface="Roboto"/>
              </a:rPr>
              <a:t>Defense Activity for Non-Traditional Education Support (</a:t>
            </a:r>
            <a:r>
              <a:rPr lang="en-US" sz="2200" dirty="0">
                <a:latin typeface="Times New Roman"/>
                <a:ea typeface="Calibri"/>
                <a:cs typeface="Calibri"/>
              </a:rPr>
              <a:t>DANTES)</a:t>
            </a:r>
            <a:endParaRPr lang="en-US" sz="2200">
              <a:latin typeface="Times New Roman"/>
              <a:cs typeface="Times New Roman"/>
            </a:endParaRPr>
          </a:p>
          <a:p>
            <a:pPr lvl="1">
              <a:buFont typeface="Arial" panose="05000000000000000000" pitchFamily="2" charset="2"/>
              <a:buChar char="•"/>
            </a:pPr>
            <a:r>
              <a:rPr lang="en-US" sz="2200" dirty="0">
                <a:latin typeface="Times New Roman"/>
                <a:ea typeface="Roboto"/>
                <a:cs typeface="Roboto"/>
              </a:rPr>
              <a:t>My Career Advancement Account (</a:t>
            </a:r>
            <a:r>
              <a:rPr lang="en-US" sz="2200" dirty="0">
                <a:latin typeface="Times New Roman"/>
                <a:ea typeface="Calibri"/>
                <a:cs typeface="Calibri"/>
              </a:rPr>
              <a:t>MyCAA)</a:t>
            </a:r>
          </a:p>
          <a:p>
            <a:pPr lvl="1">
              <a:buFont typeface="Arial" panose="05000000000000000000" pitchFamily="2" charset="2"/>
              <a:buChar char="•"/>
            </a:pPr>
            <a:r>
              <a:rPr lang="en-US" sz="2200" err="1">
                <a:latin typeface="Times New Roman"/>
                <a:ea typeface="Calibri"/>
                <a:cs typeface="Calibri"/>
              </a:rPr>
              <a:t>DoDMWR</a:t>
            </a:r>
            <a:r>
              <a:rPr lang="en-US" sz="2200" dirty="0">
                <a:latin typeface="Times New Roman"/>
                <a:ea typeface="Calibri"/>
                <a:cs typeface="Calibri"/>
              </a:rPr>
              <a:t> Library Resources </a:t>
            </a:r>
          </a:p>
          <a:p>
            <a:pPr lvl="1">
              <a:buFont typeface="Arial" panose="05000000000000000000" pitchFamily="2" charset="2"/>
              <a:buChar char="•"/>
            </a:pPr>
            <a:r>
              <a:rPr lang="en-US" sz="2200" dirty="0">
                <a:latin typeface="Times New Roman"/>
                <a:ea typeface="Calibri"/>
                <a:cs typeface="Calibri"/>
              </a:rPr>
              <a:t>Montgomery G.I. Bill and Post 9/11 G.I. Bill</a:t>
            </a:r>
          </a:p>
          <a:p>
            <a:pPr>
              <a:buFont typeface="Arial" panose="05000000000000000000" pitchFamily="2" charset="2"/>
              <a:buChar char="•"/>
            </a:pPr>
            <a:endParaRPr lang="en-US" sz="2400" dirty="0"/>
          </a:p>
          <a:p>
            <a:pPr marL="0" indent="0">
              <a:buNone/>
            </a:pPr>
            <a:endParaRPr lang="en-US" dirty="0"/>
          </a:p>
          <a:p>
            <a:endParaRPr lang="en-US" sz="2000" dirty="0"/>
          </a:p>
          <a:p>
            <a:pPr marL="0" indent="0" algn="ctr">
              <a:buNone/>
            </a:pPr>
            <a:endParaRPr lang="en-US" b="1" dirty="0"/>
          </a:p>
        </p:txBody>
      </p:sp>
    </p:spTree>
    <p:extLst>
      <p:ext uri="{BB962C8B-B14F-4D97-AF65-F5344CB8AC3E}">
        <p14:creationId xmlns:p14="http://schemas.microsoft.com/office/powerpoint/2010/main" val="3448821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8530-1997-79D0-0651-3B69A50AF1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8AE3AA-9C0C-4B32-5C31-5F9E4A7AFA61}"/>
              </a:ext>
            </a:extLst>
          </p:cNvPr>
          <p:cNvSpPr>
            <a:spLocks noGrp="1"/>
          </p:cNvSpPr>
          <p:nvPr>
            <p:ph type="title"/>
          </p:nvPr>
        </p:nvSpPr>
        <p:spPr>
          <a:xfrm>
            <a:off x="1588" y="-635"/>
            <a:ext cx="12192000" cy="1304782"/>
          </a:xfrm>
        </p:spPr>
        <p:txBody>
          <a:bodyPr>
            <a:normAutofit/>
          </a:bodyPr>
          <a:lstStyle/>
          <a:p>
            <a:pPr algn="ctr"/>
            <a:r>
              <a:rPr lang="en-US" sz="3200" b="1" dirty="0">
                <a:latin typeface="Times New Roman"/>
                <a:ea typeface="Calibri"/>
                <a:cs typeface="Calibri"/>
              </a:rPr>
              <a:t>Montgomery G.I. Bill vs Post-9/11 G.I. Bill </a:t>
            </a:r>
            <a:br>
              <a:rPr lang="en-US" sz="3200" b="1" dirty="0">
                <a:latin typeface="Times New Roman"/>
                <a:ea typeface="Calibri"/>
                <a:cs typeface="Calibri"/>
              </a:rPr>
            </a:br>
            <a:r>
              <a:rPr lang="en-US" sz="3200" b="1" dirty="0">
                <a:latin typeface="Times New Roman"/>
                <a:ea typeface="Calibri"/>
                <a:cs typeface="Calibri"/>
              </a:rPr>
              <a:t>(Recap)</a:t>
            </a:r>
          </a:p>
        </p:txBody>
      </p:sp>
      <p:sp>
        <p:nvSpPr>
          <p:cNvPr id="13" name="Text Placeholder 12">
            <a:extLst>
              <a:ext uri="{FF2B5EF4-FFF2-40B4-BE49-F238E27FC236}">
                <a16:creationId xmlns:a16="http://schemas.microsoft.com/office/drawing/2014/main" id="{FE2774DF-DAE2-636B-19B8-A40CCC6AA4BD}"/>
              </a:ext>
            </a:extLst>
          </p:cNvPr>
          <p:cNvSpPr>
            <a:spLocks noGrp="1"/>
          </p:cNvSpPr>
          <p:nvPr>
            <p:ph type="body" idx="1"/>
          </p:nvPr>
        </p:nvSpPr>
        <p:spPr>
          <a:xfrm>
            <a:off x="2694169" y="946872"/>
            <a:ext cx="3868340" cy="823912"/>
          </a:xfrm>
        </p:spPr>
        <p:txBody>
          <a:bodyPr>
            <a:normAutofit/>
          </a:bodyPr>
          <a:lstStyle/>
          <a:p>
            <a:pPr algn="ctr"/>
            <a:r>
              <a:rPr lang="en-US" sz="2200" u="sng" dirty="0">
                <a:latin typeface="Times New Roman"/>
                <a:ea typeface="Calibri"/>
                <a:cs typeface="Calibri"/>
              </a:rPr>
              <a:t>Montgomery G. I. Bill</a:t>
            </a:r>
          </a:p>
        </p:txBody>
      </p:sp>
      <p:sp>
        <p:nvSpPr>
          <p:cNvPr id="14" name="Content Placeholder 13">
            <a:extLst>
              <a:ext uri="{FF2B5EF4-FFF2-40B4-BE49-F238E27FC236}">
                <a16:creationId xmlns:a16="http://schemas.microsoft.com/office/drawing/2014/main" id="{5DA5EA76-00B1-7E4B-7B06-08E098775A25}"/>
              </a:ext>
            </a:extLst>
          </p:cNvPr>
          <p:cNvSpPr>
            <a:spLocks noGrp="1"/>
          </p:cNvSpPr>
          <p:nvPr>
            <p:ph sz="half" idx="2"/>
          </p:nvPr>
        </p:nvSpPr>
        <p:spPr>
          <a:xfrm>
            <a:off x="1786697" y="1860839"/>
            <a:ext cx="4235485" cy="3684588"/>
          </a:xfrm>
        </p:spPr>
        <p:txBody>
          <a:bodyPr vert="horz" lIns="91440" tIns="45720" rIns="91440" bIns="45720" rtlCol="0" anchor="t">
            <a:noAutofit/>
          </a:bodyPr>
          <a:lstStyle/>
          <a:p>
            <a:pPr marL="0" indent="0" algn="r">
              <a:buNone/>
            </a:pPr>
            <a:r>
              <a:rPr lang="en-US" sz="2200" u="sng" dirty="0">
                <a:latin typeface="Times New Roman"/>
                <a:ea typeface="Calibri"/>
                <a:cs typeface="Calibri"/>
              </a:rPr>
              <a:t>Benefits:</a:t>
            </a:r>
            <a:r>
              <a:rPr lang="en-US" sz="2200" dirty="0">
                <a:latin typeface="Times New Roman"/>
                <a:ea typeface="Calibri"/>
                <a:cs typeface="Calibri"/>
              </a:rPr>
              <a:t> </a:t>
            </a:r>
            <a:endParaRPr lang="en-US"/>
          </a:p>
          <a:p>
            <a:pPr marL="285750" indent="-285750" algn="r"/>
            <a:r>
              <a:rPr lang="en-US" sz="2200" dirty="0">
                <a:latin typeface="Times New Roman"/>
                <a:ea typeface="Calibri"/>
                <a:cs typeface="Calibri"/>
              </a:rPr>
              <a:t>Provides 36 months of educational benefits</a:t>
            </a:r>
          </a:p>
          <a:p>
            <a:pPr marL="285750" indent="-285750" algn="r"/>
            <a:r>
              <a:rPr lang="en-US" sz="2200" dirty="0">
                <a:latin typeface="Times New Roman"/>
                <a:ea typeface="Calibri"/>
                <a:cs typeface="Calibri"/>
              </a:rPr>
              <a:t>Expires 10 years after separation from service</a:t>
            </a:r>
          </a:p>
          <a:p>
            <a:pPr marL="285750" indent="-285750" algn="r"/>
            <a:r>
              <a:rPr lang="en-US" sz="2200" dirty="0">
                <a:latin typeface="Times New Roman"/>
                <a:ea typeface="Calibri"/>
                <a:cs typeface="Calibri"/>
              </a:rPr>
              <a:t>Payments are made directly to Member monthly. </a:t>
            </a:r>
          </a:p>
          <a:p>
            <a:pPr marL="285750" indent="-285750" algn="r"/>
            <a:r>
              <a:rPr lang="en-US" sz="2200" dirty="0">
                <a:latin typeface="Times New Roman"/>
                <a:ea typeface="Calibri"/>
                <a:cs typeface="Calibri"/>
              </a:rPr>
              <a:t>Cannot transfer to family/dependents </a:t>
            </a:r>
          </a:p>
          <a:p>
            <a:pPr marL="285750" indent="-285750" algn="r"/>
            <a:r>
              <a:rPr lang="en-US" sz="2200" dirty="0">
                <a:latin typeface="Times New Roman"/>
                <a:ea typeface="Calibri"/>
                <a:cs typeface="Calibri"/>
              </a:rPr>
              <a:t>Can convert to Post 9/11 G.I. Bill</a:t>
            </a:r>
            <a:endParaRPr lang="en-US" sz="2200">
              <a:latin typeface="Times New Roman"/>
              <a:ea typeface="Calibri"/>
              <a:cs typeface="Calibri"/>
            </a:endParaRPr>
          </a:p>
          <a:p>
            <a:endParaRPr lang="en-US"/>
          </a:p>
        </p:txBody>
      </p:sp>
      <p:sp>
        <p:nvSpPr>
          <p:cNvPr id="15" name="Text Placeholder 14">
            <a:extLst>
              <a:ext uri="{FF2B5EF4-FFF2-40B4-BE49-F238E27FC236}">
                <a16:creationId xmlns:a16="http://schemas.microsoft.com/office/drawing/2014/main" id="{5E83DE7F-8D6B-F7AD-F089-E4D6BA35ACFF}"/>
              </a:ext>
            </a:extLst>
          </p:cNvPr>
          <p:cNvSpPr>
            <a:spLocks noGrp="1"/>
          </p:cNvSpPr>
          <p:nvPr>
            <p:ph type="body" sz="quarter" idx="3"/>
          </p:nvPr>
        </p:nvSpPr>
        <p:spPr>
          <a:xfrm>
            <a:off x="5289222" y="1210108"/>
            <a:ext cx="3887391" cy="560676"/>
          </a:xfrm>
        </p:spPr>
        <p:txBody>
          <a:bodyPr>
            <a:normAutofit/>
          </a:bodyPr>
          <a:lstStyle/>
          <a:p>
            <a:pPr algn="ctr"/>
            <a:r>
              <a:rPr lang="en-US" sz="2200" u="sng" dirty="0">
                <a:latin typeface="Times New Roman"/>
                <a:ea typeface="Calibri"/>
                <a:cs typeface="Calibri"/>
              </a:rPr>
              <a:t>Post 9/11 G. I. Bill</a:t>
            </a:r>
          </a:p>
        </p:txBody>
      </p:sp>
      <p:sp>
        <p:nvSpPr>
          <p:cNvPr id="16" name="Content Placeholder 15">
            <a:extLst>
              <a:ext uri="{FF2B5EF4-FFF2-40B4-BE49-F238E27FC236}">
                <a16:creationId xmlns:a16="http://schemas.microsoft.com/office/drawing/2014/main" id="{DA5870CB-FA7B-EC9F-B632-A65FDF4C1D14}"/>
              </a:ext>
            </a:extLst>
          </p:cNvPr>
          <p:cNvSpPr>
            <a:spLocks noGrp="1"/>
          </p:cNvSpPr>
          <p:nvPr>
            <p:ph sz="quarter" idx="4"/>
          </p:nvPr>
        </p:nvSpPr>
        <p:spPr>
          <a:xfrm>
            <a:off x="6098723" y="1862817"/>
            <a:ext cx="4621681" cy="3649952"/>
          </a:xfrm>
        </p:spPr>
        <p:txBody>
          <a:bodyPr vert="horz" lIns="91440" tIns="45720" rIns="91440" bIns="45720" rtlCol="0" anchor="t">
            <a:noAutofit/>
          </a:bodyPr>
          <a:lstStyle/>
          <a:p>
            <a:pPr marL="0" indent="0">
              <a:buNone/>
            </a:pPr>
            <a:r>
              <a:rPr lang="en-US" sz="2200" u="sng" dirty="0">
                <a:latin typeface="Times New Roman"/>
                <a:ea typeface="Calibri"/>
                <a:cs typeface="Calibri"/>
              </a:rPr>
              <a:t>Benefits:</a:t>
            </a:r>
          </a:p>
          <a:p>
            <a:r>
              <a:rPr lang="en-US" sz="2200" dirty="0">
                <a:latin typeface="Times New Roman"/>
                <a:ea typeface="Calibri"/>
                <a:cs typeface="Calibri"/>
              </a:rPr>
              <a:t>Provides 36 and up to 48 months of benefit. (Dependent on eligibility)</a:t>
            </a:r>
          </a:p>
          <a:p>
            <a:r>
              <a:rPr lang="en-US" sz="2200" dirty="0">
                <a:latin typeface="Times New Roman"/>
                <a:ea typeface="Calibri"/>
                <a:cs typeface="Calibri"/>
              </a:rPr>
              <a:t>No EXPIRATION following separation from service</a:t>
            </a:r>
          </a:p>
          <a:p>
            <a:r>
              <a:rPr lang="en-US" sz="2200" dirty="0">
                <a:latin typeface="Times New Roman"/>
                <a:ea typeface="Calibri"/>
                <a:cs typeface="Calibri"/>
              </a:rPr>
              <a:t>Payments are made to school, BAH and book stipend goes to member. </a:t>
            </a:r>
          </a:p>
          <a:p>
            <a:r>
              <a:rPr lang="en-US" sz="2200" dirty="0">
                <a:latin typeface="Times New Roman"/>
                <a:ea typeface="Calibri"/>
                <a:cs typeface="Calibri"/>
              </a:rPr>
              <a:t>Can transfer to family/dependents</a:t>
            </a:r>
          </a:p>
          <a:p>
            <a:r>
              <a:rPr lang="en-US" sz="2200" dirty="0">
                <a:latin typeface="Times New Roman"/>
                <a:ea typeface="Calibri"/>
                <a:cs typeface="Calibri"/>
              </a:rPr>
              <a:t>Cannot convert back to MGIB</a:t>
            </a:r>
          </a:p>
        </p:txBody>
      </p:sp>
      <p:cxnSp>
        <p:nvCxnSpPr>
          <p:cNvPr id="3" name="Straight Arrow Connector 2">
            <a:extLst>
              <a:ext uri="{FF2B5EF4-FFF2-40B4-BE49-F238E27FC236}">
                <a16:creationId xmlns:a16="http://schemas.microsoft.com/office/drawing/2014/main" id="{8505B668-0398-0E46-CBC9-103FD957A4E3}"/>
              </a:ext>
            </a:extLst>
          </p:cNvPr>
          <p:cNvCxnSpPr/>
          <p:nvPr/>
        </p:nvCxnSpPr>
        <p:spPr>
          <a:xfrm>
            <a:off x="6054435" y="1156854"/>
            <a:ext cx="8312" cy="5347855"/>
          </a:xfrm>
          <a:prstGeom prst="straightConnector1">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838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45993-27F9-781C-CD5A-55D0F55E6D46}"/>
              </a:ext>
            </a:extLst>
          </p:cNvPr>
          <p:cNvSpPr>
            <a:spLocks noGrp="1"/>
          </p:cNvSpPr>
          <p:nvPr>
            <p:ph type="title"/>
          </p:nvPr>
        </p:nvSpPr>
        <p:spPr>
          <a:xfrm>
            <a:off x="-3232" y="-635"/>
            <a:ext cx="12191999" cy="1325563"/>
          </a:xfrm>
        </p:spPr>
        <p:txBody>
          <a:bodyPr>
            <a:normAutofit/>
          </a:bodyPr>
          <a:lstStyle/>
          <a:p>
            <a:pPr algn="ctr"/>
            <a:r>
              <a:rPr lang="en-US" sz="3200" b="1" dirty="0">
                <a:latin typeface="Times New Roman"/>
                <a:ea typeface="Calibri"/>
                <a:cs typeface="Calibri"/>
              </a:rPr>
              <a:t>Knowledge Check</a:t>
            </a:r>
          </a:p>
        </p:txBody>
      </p:sp>
      <p:sp>
        <p:nvSpPr>
          <p:cNvPr id="3" name="Content Placeholder 2">
            <a:extLst>
              <a:ext uri="{FF2B5EF4-FFF2-40B4-BE49-F238E27FC236}">
                <a16:creationId xmlns:a16="http://schemas.microsoft.com/office/drawing/2014/main" id="{F40A6036-A039-1632-9948-522DF1F22ED4}"/>
              </a:ext>
            </a:extLst>
          </p:cNvPr>
          <p:cNvSpPr>
            <a:spLocks noGrp="1"/>
          </p:cNvSpPr>
          <p:nvPr>
            <p:ph idx="1"/>
          </p:nvPr>
        </p:nvSpPr>
        <p:spPr>
          <a:xfrm>
            <a:off x="2272145" y="1437698"/>
            <a:ext cx="7647710" cy="4351338"/>
          </a:xfrm>
        </p:spPr>
        <p:txBody>
          <a:bodyPr vert="horz" lIns="91440" tIns="45720" rIns="91440" bIns="45720" rtlCol="0" anchor="t">
            <a:normAutofit/>
          </a:bodyPr>
          <a:lstStyle/>
          <a:p>
            <a:pPr marL="457200" indent="-457200">
              <a:buAutoNum type="arabicPeriod"/>
            </a:pPr>
            <a:r>
              <a:rPr lang="en-US" sz="2200" dirty="0">
                <a:latin typeface="Times New Roman"/>
                <a:ea typeface="Calibri"/>
                <a:cs typeface="Calibri"/>
              </a:rPr>
              <a:t>Does Navy COOL cover expenses for certifications/examinations?</a:t>
            </a:r>
            <a:endParaRPr lang="en-US"/>
          </a:p>
          <a:p>
            <a:pPr>
              <a:buAutoNum type="arabicPeriod"/>
            </a:pPr>
            <a:endParaRPr lang="en-US" sz="1000" dirty="0">
              <a:latin typeface="Times New Roman"/>
              <a:ea typeface="Calibri"/>
              <a:cs typeface="Calibri"/>
            </a:endParaRPr>
          </a:p>
          <a:p>
            <a:pPr marL="457200" indent="-457200">
              <a:buAutoNum type="arabicPeriod"/>
            </a:pPr>
            <a:r>
              <a:rPr lang="en-US" sz="2200" dirty="0">
                <a:latin typeface="Times New Roman"/>
                <a:ea typeface="Calibri"/>
                <a:cs typeface="Calibri"/>
              </a:rPr>
              <a:t>Where do you find information to retake your AFQT?</a:t>
            </a:r>
          </a:p>
          <a:p>
            <a:pPr>
              <a:buAutoNum type="arabicPeriod"/>
            </a:pPr>
            <a:endParaRPr lang="en-US" sz="1000" dirty="0">
              <a:latin typeface="Times New Roman"/>
              <a:ea typeface="Calibri"/>
              <a:cs typeface="Calibri"/>
            </a:endParaRPr>
          </a:p>
          <a:p>
            <a:pPr marL="457200" indent="-457200">
              <a:buAutoNum type="arabicPeriod"/>
            </a:pPr>
            <a:r>
              <a:rPr lang="en-US" sz="2200" dirty="0">
                <a:latin typeface="Times New Roman"/>
                <a:ea typeface="Calibri"/>
                <a:cs typeface="Calibri"/>
              </a:rPr>
              <a:t>Can you transfer your Montgomery G. I. Bill Benefits to your family/dependents?</a:t>
            </a:r>
          </a:p>
        </p:txBody>
      </p:sp>
    </p:spTree>
    <p:extLst>
      <p:ext uri="{BB962C8B-B14F-4D97-AF65-F5344CB8AC3E}">
        <p14:creationId xmlns:p14="http://schemas.microsoft.com/office/powerpoint/2010/main" val="3861215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 y="2119"/>
            <a:ext cx="12193066" cy="1103891"/>
          </a:xfrm>
        </p:spPr>
        <p:txBody>
          <a:bodyPr>
            <a:normAutofit/>
          </a:bodyPr>
          <a:lstStyle/>
          <a:p>
            <a:pPr algn="ctr"/>
            <a:r>
              <a:rPr lang="en-US" sz="3200" b="1" dirty="0">
                <a:latin typeface="Times New Roman"/>
                <a:ea typeface="Calibri"/>
                <a:cs typeface="Calibri"/>
              </a:rPr>
              <a:t>Summary and Review</a:t>
            </a:r>
          </a:p>
        </p:txBody>
      </p:sp>
      <p:sp>
        <p:nvSpPr>
          <p:cNvPr id="3" name="Content Placeholder 2"/>
          <p:cNvSpPr>
            <a:spLocks noGrp="1"/>
          </p:cNvSpPr>
          <p:nvPr>
            <p:ph idx="1"/>
          </p:nvPr>
        </p:nvSpPr>
        <p:spPr>
          <a:xfrm>
            <a:off x="1982657" y="1096842"/>
            <a:ext cx="8224902" cy="4658807"/>
          </a:xfrm>
        </p:spPr>
        <p:txBody>
          <a:bodyPr vert="horz" lIns="91440" tIns="45720" rIns="91440" bIns="45720" rtlCol="0" anchor="t">
            <a:normAutofit/>
          </a:bodyPr>
          <a:lstStyle/>
          <a:p>
            <a:pPr lvl="1"/>
            <a:r>
              <a:rPr lang="en-US" sz="2200" dirty="0">
                <a:latin typeface="Times New Roman"/>
                <a:ea typeface="Calibri"/>
                <a:cs typeface="Calibri"/>
              </a:rPr>
              <a:t>Navy's Voluntary Education Program</a:t>
            </a:r>
          </a:p>
          <a:p>
            <a:pPr lvl="1"/>
            <a:r>
              <a:rPr lang="en-US" sz="2200" dirty="0">
                <a:latin typeface="Times New Roman"/>
                <a:ea typeface="Calibri"/>
                <a:cs typeface="Calibri"/>
              </a:rPr>
              <a:t>Tuition Assistance</a:t>
            </a:r>
          </a:p>
          <a:p>
            <a:pPr lvl="1"/>
            <a:r>
              <a:rPr lang="en-US" sz="2200" dirty="0">
                <a:latin typeface="Times New Roman"/>
                <a:ea typeface="Calibri"/>
                <a:cs typeface="Calibri"/>
              </a:rPr>
              <a:t>Navy College Program</a:t>
            </a:r>
          </a:p>
          <a:p>
            <a:pPr lvl="1"/>
            <a:r>
              <a:rPr lang="en-US" sz="2200" dirty="0">
                <a:latin typeface="Times New Roman"/>
                <a:ea typeface="Calibri"/>
                <a:cs typeface="Calibri"/>
              </a:rPr>
              <a:t>United States Navy Community College (USNCC)</a:t>
            </a:r>
          </a:p>
          <a:p>
            <a:pPr lvl="1"/>
            <a:r>
              <a:rPr lang="en-US" sz="2200" dirty="0">
                <a:latin typeface="Times New Roman"/>
                <a:ea typeface="Calibri"/>
                <a:cs typeface="Calibri"/>
              </a:rPr>
              <a:t>Joint Service Transcript (JST)</a:t>
            </a:r>
          </a:p>
          <a:p>
            <a:pPr lvl="1"/>
            <a:r>
              <a:rPr lang="en-US" sz="2200" dirty="0">
                <a:latin typeface="Times New Roman"/>
                <a:ea typeface="Calibri"/>
                <a:cs typeface="Calibri"/>
              </a:rPr>
              <a:t>Navy </a:t>
            </a:r>
            <a:r>
              <a:rPr lang="en-US" sz="2200" kern="0" dirty="0">
                <a:latin typeface="Times New Roman"/>
                <a:ea typeface="Calibri"/>
                <a:cs typeface="Arial"/>
                <a:sym typeface="Arial"/>
              </a:rPr>
              <a:t>Credentialing Opportunities On-Line </a:t>
            </a:r>
            <a:r>
              <a:rPr lang="en-US" sz="2200" dirty="0">
                <a:latin typeface="Times New Roman"/>
                <a:ea typeface="Calibri"/>
                <a:cs typeface="Calibri"/>
              </a:rPr>
              <a:t>COOL (Navy COOL)</a:t>
            </a:r>
          </a:p>
          <a:p>
            <a:pPr lvl="1"/>
            <a:r>
              <a:rPr lang="en-US" sz="2200" dirty="0">
                <a:latin typeface="Times New Roman"/>
                <a:ea typeface="Calibri"/>
                <a:cs typeface="Calibri"/>
              </a:rPr>
              <a:t>United Services Military Apprenticeship Program (USMAP)</a:t>
            </a:r>
          </a:p>
          <a:p>
            <a:pPr lvl="1"/>
            <a:r>
              <a:rPr lang="en-US" sz="2200" dirty="0">
                <a:latin typeface="Times New Roman"/>
                <a:ea typeface="Calibri"/>
                <a:cs typeface="Calibri"/>
              </a:rPr>
              <a:t>DANTES</a:t>
            </a:r>
          </a:p>
          <a:p>
            <a:pPr lvl="1"/>
            <a:r>
              <a:rPr lang="en-US" sz="2200" dirty="0">
                <a:latin typeface="Times New Roman"/>
                <a:ea typeface="Calibri"/>
                <a:cs typeface="Calibri"/>
              </a:rPr>
              <a:t>MyCAA</a:t>
            </a:r>
          </a:p>
          <a:p>
            <a:pPr lvl="1"/>
            <a:r>
              <a:rPr lang="en-US" sz="2200" dirty="0">
                <a:latin typeface="Times New Roman"/>
                <a:ea typeface="Calibri"/>
                <a:cs typeface="Calibri"/>
              </a:rPr>
              <a:t>DoD MWR Library Resources </a:t>
            </a:r>
          </a:p>
          <a:p>
            <a:pPr lvl="1"/>
            <a:r>
              <a:rPr lang="en-US" sz="2200" dirty="0">
                <a:latin typeface="Times New Roman"/>
                <a:ea typeface="Calibri"/>
                <a:cs typeface="Calibri"/>
              </a:rPr>
              <a:t>Montgomery G. I. Bill and Post 9/11 GI Bill</a:t>
            </a:r>
          </a:p>
          <a:p>
            <a:endParaRPr lang="en-US" dirty="0">
              <a:solidFill>
                <a:srgbClr val="FFFEF9"/>
              </a:solidFill>
            </a:endParaRPr>
          </a:p>
          <a:p>
            <a:endParaRPr lang="en-US" dirty="0">
              <a:solidFill>
                <a:srgbClr val="FFFEF9"/>
              </a:solidFill>
            </a:endParaRPr>
          </a:p>
          <a:p>
            <a:endParaRPr lang="en-US" dirty="0">
              <a:solidFill>
                <a:srgbClr val="FFFEF9"/>
              </a:solidFill>
            </a:endParaRPr>
          </a:p>
          <a:p>
            <a:pPr marL="0" indent="0" algn="ctr">
              <a:buNone/>
            </a:pPr>
            <a:endParaRPr lang="en-US" b="1" dirty="0">
              <a:solidFill>
                <a:schemeClr val="tx1"/>
              </a:solidFill>
              <a:latin typeface="Rockwell"/>
            </a:endParaRPr>
          </a:p>
        </p:txBody>
      </p:sp>
    </p:spTree>
    <p:extLst>
      <p:ext uri="{BB962C8B-B14F-4D97-AF65-F5344CB8AC3E}">
        <p14:creationId xmlns:p14="http://schemas.microsoft.com/office/powerpoint/2010/main" val="680004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9A20-EA21-CE96-41A8-D8284048C96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4B7725F-DFE1-3114-5D02-6A7ACE689018}"/>
              </a:ext>
            </a:extLst>
          </p:cNvPr>
          <p:cNvSpPr>
            <a:spLocks noGrp="1"/>
          </p:cNvSpPr>
          <p:nvPr>
            <p:ph idx="1"/>
          </p:nvPr>
        </p:nvSpPr>
        <p:spPr>
          <a:xfrm>
            <a:off x="2003240" y="3251894"/>
            <a:ext cx="7886700" cy="525030"/>
          </a:xfrm>
        </p:spPr>
        <p:txBody>
          <a:bodyPr vert="horz" lIns="91440" tIns="45720" rIns="91440" bIns="45720" rtlCol="0" anchor="t">
            <a:noAutofit/>
          </a:bodyPr>
          <a:lstStyle/>
          <a:p>
            <a:pPr marL="0" indent="0">
              <a:buNone/>
            </a:pPr>
            <a:r>
              <a:rPr lang="en-US" sz="3000" b="1" dirty="0">
                <a:latin typeface="Times New Roman"/>
                <a:ea typeface="Calibri"/>
                <a:cs typeface="Times New Roman"/>
              </a:rPr>
              <a:t>                                Questions?</a:t>
            </a:r>
            <a:endParaRPr lang="en-US" sz="2200" dirty="0">
              <a:latin typeface="Times New Roman"/>
              <a:ea typeface="Calibri"/>
              <a:cs typeface="Calibri"/>
            </a:endParaRPr>
          </a:p>
          <a:p>
            <a:pPr marL="0" indent="0">
              <a:buNone/>
            </a:pPr>
            <a:r>
              <a:rPr lang="en-US" sz="3200" b="1" dirty="0">
                <a:latin typeface="Times New Roman"/>
                <a:cs typeface="Times New Roman"/>
              </a:rPr>
              <a:t>                        </a:t>
            </a:r>
          </a:p>
          <a:p>
            <a:pPr marL="0" indent="0" algn="ctr">
              <a:buNone/>
            </a:pPr>
            <a:endParaRPr lang="en-US"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24733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 y="2822"/>
            <a:ext cx="12193847" cy="1108337"/>
          </a:xfrm>
        </p:spPr>
        <p:txBody>
          <a:bodyPr>
            <a:normAutofit/>
          </a:bodyPr>
          <a:lstStyle/>
          <a:p>
            <a:pPr algn="ctr"/>
            <a:r>
              <a:rPr lang="en-US" sz="3200" b="1" dirty="0">
                <a:latin typeface="Times New Roman"/>
                <a:ea typeface="Calibri"/>
                <a:cs typeface="Calibri"/>
              </a:rPr>
              <a:t>References</a:t>
            </a:r>
          </a:p>
        </p:txBody>
      </p:sp>
      <p:sp>
        <p:nvSpPr>
          <p:cNvPr id="3" name="Content Placeholder 2"/>
          <p:cNvSpPr>
            <a:spLocks noGrp="1"/>
          </p:cNvSpPr>
          <p:nvPr>
            <p:ph idx="1"/>
          </p:nvPr>
        </p:nvSpPr>
        <p:spPr>
          <a:xfrm>
            <a:off x="1978341" y="1030198"/>
            <a:ext cx="8229600" cy="4508340"/>
          </a:xfrm>
        </p:spPr>
        <p:txBody>
          <a:bodyPr vert="horz" lIns="91440" tIns="45720" rIns="91440" bIns="45720" rtlCol="0" anchor="t">
            <a:normAutofit/>
          </a:bodyPr>
          <a:lstStyle/>
          <a:p>
            <a:pPr>
              <a:buFont typeface="Arial" panose="05000000000000000000" pitchFamily="2" charset="2"/>
              <a:buChar char="•"/>
            </a:pPr>
            <a:r>
              <a:rPr lang="en-US" sz="2200" dirty="0">
                <a:latin typeface="Times New Roman"/>
                <a:ea typeface="Calibri"/>
                <a:cs typeface="Calibri"/>
              </a:rPr>
              <a:t>www.navycollege.navy.mil </a:t>
            </a:r>
            <a:endParaRPr lang="en-US" sz="2200">
              <a:latin typeface="Times New Roman"/>
              <a:cs typeface="Times New Roman"/>
            </a:endParaRPr>
          </a:p>
          <a:p>
            <a:pPr>
              <a:buFont typeface="Arial" panose="05000000000000000000" pitchFamily="2" charset="2"/>
              <a:buChar char="•"/>
            </a:pPr>
            <a:r>
              <a:rPr lang="en-US" sz="2200" dirty="0">
                <a:latin typeface="Times New Roman"/>
                <a:ea typeface="Calibri"/>
                <a:cs typeface="Calibri"/>
              </a:rPr>
              <a:t>www.usncc.edu</a:t>
            </a:r>
          </a:p>
          <a:p>
            <a:pPr>
              <a:buFont typeface="Arial" panose="05000000000000000000" pitchFamily="2" charset="2"/>
              <a:buChar char="•"/>
            </a:pPr>
            <a:r>
              <a:rPr lang="en-US" sz="2200" dirty="0">
                <a:latin typeface="Times New Roman"/>
                <a:ea typeface="Calibri"/>
                <a:cs typeface="Calibri"/>
              </a:rPr>
              <a:t>www.jst.doded.mil/jst </a:t>
            </a:r>
          </a:p>
          <a:p>
            <a:pPr>
              <a:buFont typeface="Arial" panose="05000000000000000000" pitchFamily="2" charset="2"/>
              <a:buChar char="•"/>
            </a:pPr>
            <a:r>
              <a:rPr lang="en-US" sz="2200" dirty="0">
                <a:latin typeface="Times New Roman"/>
                <a:ea typeface="Calibri"/>
                <a:cs typeface="Calibri"/>
              </a:rPr>
              <a:t>www.cool.osd.mil</a:t>
            </a:r>
          </a:p>
          <a:p>
            <a:pPr>
              <a:buFont typeface="Arial" panose="05000000000000000000" pitchFamily="2" charset="2"/>
              <a:buChar char="•"/>
            </a:pPr>
            <a:r>
              <a:rPr lang="en-US" sz="2200" dirty="0">
                <a:latin typeface="Times New Roman"/>
                <a:ea typeface="Calibri"/>
                <a:cs typeface="Calibri"/>
              </a:rPr>
              <a:t>usmap.netc.navy.mil/</a:t>
            </a:r>
            <a:r>
              <a:rPr lang="en-US" sz="2200" err="1">
                <a:latin typeface="Times New Roman"/>
                <a:ea typeface="Calibri"/>
                <a:cs typeface="Calibri"/>
              </a:rPr>
              <a:t>usmap</a:t>
            </a:r>
            <a:endParaRPr lang="en-US" sz="2200">
              <a:latin typeface="Times New Roman"/>
              <a:ea typeface="Calibri"/>
              <a:cs typeface="Calibri"/>
            </a:endParaRPr>
          </a:p>
          <a:p>
            <a:pPr>
              <a:buFont typeface="Arial" panose="05000000000000000000" pitchFamily="2" charset="2"/>
              <a:buChar char="•"/>
            </a:pPr>
            <a:r>
              <a:rPr lang="en-US" sz="2200" dirty="0">
                <a:latin typeface="Times New Roman"/>
                <a:ea typeface="Calibri"/>
                <a:cs typeface="Calibri"/>
              </a:rPr>
              <a:t>dodmwrlibraries.org/continuing-education</a:t>
            </a:r>
          </a:p>
          <a:p>
            <a:pPr>
              <a:buFont typeface="Arial" panose="05000000000000000000" pitchFamily="2" charset="2"/>
              <a:buChar char="•"/>
            </a:pPr>
            <a:r>
              <a:rPr lang="en-US" sz="2200" dirty="0">
                <a:latin typeface="Times New Roman"/>
                <a:ea typeface="Calibri"/>
                <a:cs typeface="Calibri"/>
              </a:rPr>
              <a:t>www.dantes.doded.mil </a:t>
            </a:r>
          </a:p>
          <a:p>
            <a:pPr>
              <a:buFont typeface="Arial" panose="05000000000000000000" pitchFamily="2" charset="2"/>
              <a:buChar char="•"/>
            </a:pPr>
            <a:r>
              <a:rPr lang="en-US" sz="2200" dirty="0">
                <a:latin typeface="Times New Roman"/>
                <a:ea typeface="Calibri"/>
                <a:cs typeface="Calibri"/>
              </a:rPr>
              <a:t>www.benefits.va.gov/gibill/</a:t>
            </a:r>
          </a:p>
          <a:p>
            <a:pPr>
              <a:buFont typeface="Arial" panose="05000000000000000000" pitchFamily="2" charset="2"/>
              <a:buChar char="•"/>
            </a:pPr>
            <a:r>
              <a:rPr lang="en-US" sz="2200" dirty="0">
                <a:latin typeface="Times New Roman"/>
                <a:ea typeface="Calibri"/>
                <a:cs typeface="Calibri"/>
              </a:rPr>
              <a:t>mycaa.militaryonesource.mil/</a:t>
            </a:r>
            <a:r>
              <a:rPr lang="en-US" sz="2200" err="1">
                <a:latin typeface="Times New Roman"/>
                <a:ea typeface="Calibri"/>
                <a:cs typeface="Calibri"/>
              </a:rPr>
              <a:t>mycaa</a:t>
            </a:r>
            <a:r>
              <a:rPr lang="en-US" sz="2200" dirty="0">
                <a:latin typeface="Times New Roman"/>
                <a:ea typeface="Calibri"/>
                <a:cs typeface="Calibri"/>
              </a:rPr>
              <a:t>/</a:t>
            </a:r>
          </a:p>
          <a:p>
            <a:pPr>
              <a:buFont typeface="Arial" panose="05000000000000000000" pitchFamily="2" charset="2"/>
              <a:buChar char="•"/>
            </a:pPr>
            <a:r>
              <a:rPr lang="en-US" sz="2200" dirty="0">
                <a:latin typeface="Times New Roman"/>
                <a:ea typeface="Calibri"/>
                <a:cs typeface="Calibri"/>
              </a:rPr>
              <a:t>MILPERSMAN 1780-011- Transfer of Education Benefits</a:t>
            </a:r>
          </a:p>
          <a:p>
            <a:pPr marL="0" indent="0">
              <a:buNone/>
            </a:pPr>
            <a:endParaRPr lang="en-US" dirty="0"/>
          </a:p>
          <a:p>
            <a:pPr marL="0" indent="0">
              <a:buNone/>
            </a:pPr>
            <a:endParaRPr lang="en-US" dirty="0"/>
          </a:p>
          <a:p>
            <a:pPr marL="0" indent="0">
              <a:buNone/>
            </a:pPr>
            <a:endParaRPr lang="en-US" dirty="0">
              <a:cs typeface="Segoe UI"/>
            </a:endParaRPr>
          </a:p>
        </p:txBody>
      </p:sp>
    </p:spTree>
    <p:extLst>
      <p:ext uri="{BB962C8B-B14F-4D97-AF65-F5344CB8AC3E}">
        <p14:creationId xmlns:p14="http://schemas.microsoft.com/office/powerpoint/2010/main" val="1248904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62C1B4-502E-982C-4D82-AB005AAA4C70}"/>
              </a:ext>
            </a:extLst>
          </p:cNvPr>
          <p:cNvGrpSpPr/>
          <p:nvPr/>
        </p:nvGrpSpPr>
        <p:grpSpPr>
          <a:xfrm>
            <a:off x="702344" y="276828"/>
            <a:ext cx="10787311" cy="5391081"/>
            <a:chOff x="337889" y="152400"/>
            <a:chExt cx="11301259" cy="5619681"/>
          </a:xfrm>
        </p:grpSpPr>
        <p:sp>
          <p:nvSpPr>
            <p:cNvPr id="2" name="Freeform 2">
              <a:extLst>
                <a:ext uri="{FF2B5EF4-FFF2-40B4-BE49-F238E27FC236}">
                  <a16:creationId xmlns:a16="http://schemas.microsoft.com/office/drawing/2014/main" id="{AB752AAB-E935-40E0-5593-311684F82E22}"/>
                </a:ext>
              </a:extLst>
            </p:cNvPr>
            <p:cNvSpPr/>
            <p:nvPr/>
          </p:nvSpPr>
          <p:spPr>
            <a:xfrm>
              <a:off x="2133600" y="152400"/>
              <a:ext cx="7709837" cy="2418961"/>
            </a:xfrm>
            <a:custGeom>
              <a:avLst/>
              <a:gdLst/>
              <a:ahLst/>
              <a:cxnLst/>
              <a:rect l="l" t="t" r="r" b="b"/>
              <a:pathLst>
                <a:path w="7709837" h="2418961">
                  <a:moveTo>
                    <a:pt x="0" y="0"/>
                  </a:moveTo>
                  <a:lnTo>
                    <a:pt x="7709836" y="0"/>
                  </a:lnTo>
                  <a:lnTo>
                    <a:pt x="7709836" y="2418961"/>
                  </a:lnTo>
                  <a:lnTo>
                    <a:pt x="0" y="2418961"/>
                  </a:lnTo>
                  <a:lnTo>
                    <a:pt x="0" y="0"/>
                  </a:lnTo>
                  <a:close/>
                </a:path>
              </a:pathLst>
            </a:custGeom>
            <a:blipFill>
              <a:blip r:embed="rId2"/>
              <a:stretch>
                <a:fillRect/>
              </a:stretch>
            </a:blipFill>
          </p:spPr>
          <p:txBody>
            <a:bodyPr/>
            <a:lstStyle/>
            <a:p>
              <a:endParaRPr lang="en-US">
                <a:solidFill>
                  <a:prstClr val="black"/>
                </a:solidFill>
                <a:latin typeface="Calibri"/>
              </a:endParaRPr>
            </a:p>
          </p:txBody>
        </p:sp>
        <p:sp>
          <p:nvSpPr>
            <p:cNvPr id="3" name="Freeform 3">
              <a:extLst>
                <a:ext uri="{FF2B5EF4-FFF2-40B4-BE49-F238E27FC236}">
                  <a16:creationId xmlns:a16="http://schemas.microsoft.com/office/drawing/2014/main" id="{1DF5CF5D-7094-8AF9-F317-3A2FDDAEC924}"/>
                </a:ext>
              </a:extLst>
            </p:cNvPr>
            <p:cNvSpPr/>
            <p:nvPr/>
          </p:nvSpPr>
          <p:spPr>
            <a:xfrm>
              <a:off x="337889" y="3565325"/>
              <a:ext cx="6112053" cy="2206756"/>
            </a:xfrm>
            <a:custGeom>
              <a:avLst/>
              <a:gdLst/>
              <a:ahLst/>
              <a:cxnLst/>
              <a:rect l="l" t="t" r="r" b="b"/>
              <a:pathLst>
                <a:path w="6112053" h="2206756">
                  <a:moveTo>
                    <a:pt x="0" y="0"/>
                  </a:moveTo>
                  <a:lnTo>
                    <a:pt x="6112052" y="0"/>
                  </a:lnTo>
                  <a:lnTo>
                    <a:pt x="6112052" y="2206756"/>
                  </a:lnTo>
                  <a:lnTo>
                    <a:pt x="0" y="2206756"/>
                  </a:lnTo>
                  <a:lnTo>
                    <a:pt x="0" y="0"/>
                  </a:lnTo>
                  <a:close/>
                </a:path>
              </a:pathLst>
            </a:custGeom>
            <a:blipFill>
              <a:blip r:embed="rId3"/>
              <a:stretch>
                <a:fillRect l="-7665" t="-9555" r="-34479" b="-4124"/>
              </a:stretch>
            </a:blipFill>
          </p:spPr>
          <p:txBody>
            <a:bodyPr/>
            <a:lstStyle/>
            <a:p>
              <a:endParaRPr lang="en-US">
                <a:solidFill>
                  <a:prstClr val="black"/>
                </a:solidFill>
                <a:latin typeface="Calibri"/>
              </a:endParaRPr>
            </a:p>
          </p:txBody>
        </p:sp>
        <p:sp>
          <p:nvSpPr>
            <p:cNvPr id="7" name="Freeform 4">
              <a:extLst>
                <a:ext uri="{FF2B5EF4-FFF2-40B4-BE49-F238E27FC236}">
                  <a16:creationId xmlns:a16="http://schemas.microsoft.com/office/drawing/2014/main" id="{0186D955-8070-CEA6-B563-B8A2EB5D6A34}"/>
                </a:ext>
              </a:extLst>
            </p:cNvPr>
            <p:cNvSpPr/>
            <p:nvPr/>
          </p:nvSpPr>
          <p:spPr>
            <a:xfrm>
              <a:off x="6363351" y="2780421"/>
              <a:ext cx="5275797" cy="2571951"/>
            </a:xfrm>
            <a:custGeom>
              <a:avLst/>
              <a:gdLst/>
              <a:ahLst/>
              <a:cxnLst/>
              <a:rect l="l" t="t" r="r" b="b"/>
              <a:pathLst>
                <a:path w="5275797" h="2571951">
                  <a:moveTo>
                    <a:pt x="0" y="0"/>
                  </a:moveTo>
                  <a:lnTo>
                    <a:pt x="5275796" y="0"/>
                  </a:lnTo>
                  <a:lnTo>
                    <a:pt x="5275796" y="2571951"/>
                  </a:lnTo>
                  <a:lnTo>
                    <a:pt x="0" y="2571951"/>
                  </a:lnTo>
                  <a:lnTo>
                    <a:pt x="0" y="0"/>
                  </a:lnTo>
                  <a:close/>
                </a:path>
              </a:pathLst>
            </a:custGeom>
            <a:blipFill>
              <a:blip r:embed="rId4"/>
              <a:stretch>
                <a:fillRect/>
              </a:stretch>
            </a:blipFill>
          </p:spPr>
          <p:txBody>
            <a:bodyPr/>
            <a:lstStyle/>
            <a:p>
              <a:endParaRPr lang="en-US">
                <a:solidFill>
                  <a:prstClr val="black"/>
                </a:solidFill>
                <a:latin typeface="Calibri"/>
              </a:endParaRPr>
            </a:p>
          </p:txBody>
        </p:sp>
      </p:grpSp>
    </p:spTree>
    <p:extLst>
      <p:ext uri="{BB962C8B-B14F-4D97-AF65-F5344CB8AC3E}">
        <p14:creationId xmlns:p14="http://schemas.microsoft.com/office/powerpoint/2010/main" val="38850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 y="-2656"/>
            <a:ext cx="12191999" cy="1348532"/>
          </a:xfrm>
        </p:spPr>
        <p:txBody>
          <a:bodyPr>
            <a:normAutofit/>
          </a:bodyPr>
          <a:lstStyle/>
          <a:p>
            <a:pPr algn="ctr"/>
            <a:r>
              <a:rPr lang="en-US" sz="3200" b="1" dirty="0">
                <a:latin typeface="Calibri"/>
                <a:ea typeface="Calibri"/>
                <a:cs typeface="Calibri"/>
              </a:rPr>
              <a:t>Voluntary Education </a:t>
            </a:r>
            <a:br>
              <a:rPr lang="en-US" sz="3200" b="1" dirty="0">
                <a:latin typeface="Calibri"/>
                <a:ea typeface="Calibri"/>
                <a:cs typeface="Calibri"/>
              </a:rPr>
            </a:br>
            <a:r>
              <a:rPr lang="en-US" sz="3200" b="1" dirty="0">
                <a:latin typeface="Calibri"/>
                <a:ea typeface="Calibri"/>
                <a:cs typeface="Calibri"/>
              </a:rPr>
              <a:t>(VOLED)</a:t>
            </a:r>
          </a:p>
        </p:txBody>
      </p:sp>
      <p:sp>
        <p:nvSpPr>
          <p:cNvPr id="3" name="Content Placeholder 2"/>
          <p:cNvSpPr>
            <a:spLocks noGrp="1"/>
          </p:cNvSpPr>
          <p:nvPr>
            <p:ph idx="1"/>
          </p:nvPr>
        </p:nvSpPr>
        <p:spPr>
          <a:xfrm>
            <a:off x="1826996" y="1267627"/>
            <a:ext cx="8539279" cy="4393220"/>
          </a:xfrm>
        </p:spPr>
        <p:txBody>
          <a:bodyPr vert="horz" lIns="91440" tIns="45720" rIns="91440" bIns="45720" rtlCol="0" anchor="t">
            <a:normAutofit/>
          </a:bodyPr>
          <a:lstStyle/>
          <a:p>
            <a:pPr marL="0" indent="0">
              <a:buNone/>
            </a:pPr>
            <a:r>
              <a:rPr lang="en-US" sz="2200" dirty="0">
                <a:latin typeface="Times New Roman"/>
                <a:ea typeface="Calibri"/>
                <a:cs typeface="Calibri"/>
              </a:rPr>
              <a:t>The Navy’s Voluntary Education program encompasses Tuition Assistance (TA) and the Navy College Program for Afloat College Education (NCPACE), which funds off duty education.  Why is VOLED important?</a:t>
            </a:r>
          </a:p>
          <a:p>
            <a:pPr marL="0" indent="0" algn="ctr">
              <a:buNone/>
            </a:pPr>
            <a:endParaRPr lang="en-US" b="1" dirty="0"/>
          </a:p>
        </p:txBody>
      </p:sp>
      <p:graphicFrame>
        <p:nvGraphicFramePr>
          <p:cNvPr id="5" name="Diagram 5">
            <a:extLst>
              <a:ext uri="{FF2B5EF4-FFF2-40B4-BE49-F238E27FC236}">
                <a16:creationId xmlns:a16="http://schemas.microsoft.com/office/drawing/2014/main" id="{8C3E2A34-1F4D-35E8-3DCF-4FD399E79029}"/>
              </a:ext>
            </a:extLst>
          </p:cNvPr>
          <p:cNvGraphicFramePr/>
          <p:nvPr>
            <p:extLst>
              <p:ext uri="{D42A27DB-BD31-4B8C-83A1-F6EECF244321}">
                <p14:modId xmlns:p14="http://schemas.microsoft.com/office/powerpoint/2010/main" val="853853969"/>
              </p:ext>
            </p:extLst>
          </p:nvPr>
        </p:nvGraphicFramePr>
        <p:xfrm>
          <a:off x="3235518" y="2393302"/>
          <a:ext cx="5397678" cy="3168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401781" y="228600"/>
            <a:ext cx="1298827" cy="1266653"/>
          </a:xfrm>
          <a:prstGeom prst="rect">
            <a:avLst/>
          </a:prstGeom>
        </p:spPr>
      </p:pic>
    </p:spTree>
    <p:extLst>
      <p:ext uri="{BB962C8B-B14F-4D97-AF65-F5344CB8AC3E}">
        <p14:creationId xmlns:p14="http://schemas.microsoft.com/office/powerpoint/2010/main" val="82223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 y="2977"/>
            <a:ext cx="12196024" cy="1149900"/>
          </a:xfrm>
        </p:spPr>
        <p:txBody>
          <a:bodyPr>
            <a:normAutofit/>
          </a:bodyPr>
          <a:lstStyle/>
          <a:p>
            <a:pPr algn="ctr"/>
            <a:r>
              <a:rPr lang="en-US" sz="3200" b="1" dirty="0">
                <a:latin typeface="Times New Roman"/>
                <a:ea typeface="Calibri"/>
                <a:cs typeface="Calibri"/>
              </a:rPr>
              <a:t>TA/NCPACE Eligibility</a:t>
            </a:r>
          </a:p>
        </p:txBody>
      </p:sp>
      <p:sp>
        <p:nvSpPr>
          <p:cNvPr id="3" name="Content Placeholder 2"/>
          <p:cNvSpPr>
            <a:spLocks noGrp="1"/>
          </p:cNvSpPr>
          <p:nvPr>
            <p:ph idx="1"/>
          </p:nvPr>
        </p:nvSpPr>
        <p:spPr>
          <a:xfrm>
            <a:off x="2098315" y="1038345"/>
            <a:ext cx="7985659" cy="4411866"/>
          </a:xfrm>
        </p:spPr>
        <p:txBody>
          <a:bodyPr vert="horz" lIns="91440" tIns="45720" rIns="91440" bIns="45720" rtlCol="0" anchor="t">
            <a:noAutofit/>
          </a:bodyPr>
          <a:lstStyle/>
          <a:p>
            <a:pPr>
              <a:buFont typeface="Arial" panose="05000000000000000000" pitchFamily="2" charset="2"/>
              <a:buChar char="•"/>
            </a:pPr>
            <a:r>
              <a:rPr lang="en-US" sz="2200" dirty="0">
                <a:latin typeface="Times New Roman"/>
                <a:ea typeface="Calibri"/>
                <a:cs typeface="Calibri"/>
              </a:rPr>
              <a:t>Must have 3 years Time In Service</a:t>
            </a:r>
          </a:p>
          <a:p>
            <a:pPr>
              <a:buFont typeface="Arial" panose="05000000000000000000" pitchFamily="2" charset="2"/>
              <a:buChar char="•"/>
            </a:pPr>
            <a:r>
              <a:rPr lang="en-US" sz="2200" dirty="0">
                <a:latin typeface="Times New Roman"/>
                <a:ea typeface="Calibri"/>
                <a:cs typeface="Calibri"/>
              </a:rPr>
              <a:t>Passed most recent PFA and taken and passed most recent NWAE/RKE</a:t>
            </a:r>
            <a:endParaRPr lang="en-US" sz="2200" dirty="0">
              <a:latin typeface="Times New Roman"/>
              <a:ea typeface="Calibri"/>
              <a:cs typeface="Calibri" panose="020F0502020204030204" pitchFamily="34" charset="0"/>
            </a:endParaRPr>
          </a:p>
          <a:p>
            <a:pPr>
              <a:buFont typeface="Arial" panose="05000000000000000000" pitchFamily="2" charset="2"/>
              <a:buChar char="•"/>
            </a:pPr>
            <a:r>
              <a:rPr lang="en-US" sz="2200" dirty="0">
                <a:latin typeface="Times New Roman"/>
                <a:ea typeface="Calibri"/>
                <a:cs typeface="Calibri"/>
              </a:rPr>
              <a:t>NCPACE is only for Sailors assigned to Type 2 and Type 4 commands</a:t>
            </a:r>
          </a:p>
          <a:p>
            <a:pPr>
              <a:buFont typeface="Arial" panose="05000000000000000000" pitchFamily="2" charset="2"/>
              <a:buChar char="•"/>
            </a:pPr>
            <a:r>
              <a:rPr lang="en-US" sz="2200" dirty="0">
                <a:latin typeface="Times New Roman"/>
                <a:ea typeface="Calibri"/>
                <a:cs typeface="Calibri"/>
              </a:rPr>
              <a:t>Are not under instruction in initial skills training or in a duty under instruction (DUINS) training Status. </a:t>
            </a:r>
          </a:p>
          <a:p>
            <a:pPr>
              <a:buFont typeface="Arial" panose="05000000000000000000" pitchFamily="2" charset="2"/>
              <a:buChar char="•"/>
            </a:pPr>
            <a:r>
              <a:rPr lang="en-US" sz="2200" dirty="0">
                <a:latin typeface="Times New Roman"/>
                <a:ea typeface="Calibri"/>
                <a:cs typeface="Calibri"/>
              </a:rPr>
              <a:t>Attend a school accredited by a regional or national accrediting agency recognized by the U.S. Department of Education</a:t>
            </a:r>
          </a:p>
          <a:p>
            <a:pPr>
              <a:buFont typeface="Arial" panose="05000000000000000000" pitchFamily="2" charset="2"/>
              <a:buChar char="•"/>
            </a:pPr>
            <a:r>
              <a:rPr lang="en-US" sz="2200" dirty="0">
                <a:latin typeface="Times New Roman"/>
                <a:ea typeface="Calibri"/>
                <a:cs typeface="Calibri"/>
              </a:rPr>
              <a:t>Sailors with less than 16 years of service must have at least 6 months from the course start date until the end of their EAOS/SEAOS. </a:t>
            </a:r>
          </a:p>
          <a:p>
            <a:pPr>
              <a:buFont typeface="Arial" panose="05000000000000000000" pitchFamily="2" charset="2"/>
              <a:buChar char="•"/>
            </a:pPr>
            <a:r>
              <a:rPr lang="en-US" sz="2200" dirty="0">
                <a:latin typeface="Times New Roman"/>
                <a:ea typeface="Calibri"/>
                <a:cs typeface="Calibri"/>
              </a:rPr>
              <a:t>All TA or NCPACE funded courses must be completed while the member is on active-duty. </a:t>
            </a:r>
          </a:p>
        </p:txBody>
      </p:sp>
      <p:pic>
        <p:nvPicPr>
          <p:cNvPr id="5" name="Picture 4"/>
          <p:cNvPicPr>
            <a:picLocks noChangeAspect="1"/>
          </p:cNvPicPr>
          <p:nvPr/>
        </p:nvPicPr>
        <p:blipFill>
          <a:blip r:embed="rId3"/>
          <a:stretch>
            <a:fillRect/>
          </a:stretch>
        </p:blipFill>
        <p:spPr>
          <a:xfrm>
            <a:off x="375657" y="234938"/>
            <a:ext cx="1298827" cy="1266653"/>
          </a:xfrm>
          <a:prstGeom prst="rect">
            <a:avLst/>
          </a:prstGeom>
        </p:spPr>
      </p:pic>
    </p:spTree>
    <p:extLst>
      <p:ext uri="{BB962C8B-B14F-4D97-AF65-F5344CB8AC3E}">
        <p14:creationId xmlns:p14="http://schemas.microsoft.com/office/powerpoint/2010/main" val="271987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 y="14773"/>
            <a:ext cx="12192055" cy="1318636"/>
          </a:xfrm>
        </p:spPr>
        <p:txBody>
          <a:bodyPr>
            <a:normAutofit/>
          </a:bodyPr>
          <a:lstStyle/>
          <a:p>
            <a:pPr algn="ctr"/>
            <a:r>
              <a:rPr lang="en-US" sz="3200" b="1" dirty="0">
                <a:latin typeface="Times New Roman"/>
                <a:ea typeface="Calibri"/>
                <a:cs typeface="Calibri"/>
              </a:rPr>
              <a:t>Navy College Resources</a:t>
            </a:r>
          </a:p>
        </p:txBody>
      </p:sp>
      <p:sp>
        <p:nvSpPr>
          <p:cNvPr id="3" name="Content Placeholder 2"/>
          <p:cNvSpPr>
            <a:spLocks noGrp="1"/>
          </p:cNvSpPr>
          <p:nvPr>
            <p:ph idx="1"/>
          </p:nvPr>
        </p:nvSpPr>
        <p:spPr>
          <a:xfrm>
            <a:off x="1953848" y="1557381"/>
            <a:ext cx="8286161" cy="4484558"/>
          </a:xfrm>
        </p:spPr>
        <p:txBody>
          <a:bodyPr vert="horz" lIns="91440" tIns="45720" rIns="91440" bIns="45720" rtlCol="0" anchor="t">
            <a:normAutofit/>
          </a:bodyPr>
          <a:lstStyle/>
          <a:p>
            <a:r>
              <a:rPr lang="en-US" sz="2200" dirty="0">
                <a:latin typeface="Times New Roman"/>
                <a:ea typeface="Calibri"/>
                <a:cs typeface="Calibri"/>
              </a:rPr>
              <a:t>Navy College Virtual Education Center (NCVEC) is staffed by education counselors who provide education counseling services</a:t>
            </a:r>
          </a:p>
          <a:p>
            <a:endParaRPr lang="en-US" sz="1000" dirty="0">
              <a:latin typeface="Times New Roman"/>
              <a:ea typeface="Calibri"/>
              <a:cs typeface="Calibri"/>
            </a:endParaRPr>
          </a:p>
          <a:p>
            <a:pPr>
              <a:buFont typeface="Wingdings"/>
              <a:buChar char="§"/>
            </a:pPr>
            <a:r>
              <a:rPr lang="en-US" sz="2200" dirty="0">
                <a:latin typeface="Times New Roman"/>
                <a:ea typeface="Calibri"/>
                <a:cs typeface="Calibri"/>
              </a:rPr>
              <a:t>Visit Navy College Program website and search for Navy College Assistance Center,</a:t>
            </a:r>
            <a:r>
              <a:rPr lang="en-US" sz="2200" u="sng" dirty="0">
                <a:latin typeface="Times New Roman"/>
                <a:ea typeface="Calibri"/>
                <a:cs typeface="Calibri"/>
              </a:rPr>
              <a:t> </a:t>
            </a:r>
            <a:r>
              <a:rPr lang="en-US" sz="2200" dirty="0">
                <a:latin typeface="Times New Roman"/>
                <a:ea typeface="Calibri"/>
                <a:cs typeface="Calibri"/>
              </a:rPr>
              <a:t>click Chat Now to chat online with a Counselor  Mon-Fri 0700-1900 (EST)</a:t>
            </a:r>
          </a:p>
          <a:p>
            <a:pPr>
              <a:buFont typeface="Wingdings"/>
              <a:buChar char="§"/>
            </a:pPr>
            <a:endParaRPr lang="en-US" sz="1000" dirty="0">
              <a:latin typeface="Times New Roman"/>
              <a:ea typeface="Calibri"/>
              <a:cs typeface="Calibri"/>
            </a:endParaRPr>
          </a:p>
          <a:p>
            <a:pPr>
              <a:buFont typeface="Wingdings"/>
              <a:buChar char="§"/>
            </a:pPr>
            <a:r>
              <a:rPr lang="en-US" sz="2200" dirty="0">
                <a:latin typeface="Times New Roman"/>
                <a:ea typeface="Calibri"/>
                <a:cs typeface="Calibri"/>
              </a:rPr>
              <a:t>MNCC Phone Number 833-330-MNCC (6622)</a:t>
            </a:r>
            <a:endParaRPr lang="en-US" dirty="0">
              <a:latin typeface="Aptos" panose="02110004020202020204"/>
              <a:ea typeface="Calibri"/>
              <a:cs typeface="Calibri"/>
            </a:endParaRPr>
          </a:p>
          <a:p>
            <a:pPr lvl="1">
              <a:buFont typeface="Wingdings"/>
              <a:buChar char="§"/>
            </a:pPr>
            <a:r>
              <a:rPr lang="en-US" sz="1800" dirty="0">
                <a:latin typeface="Times New Roman"/>
                <a:ea typeface="Calibri"/>
                <a:cs typeface="Calibri"/>
              </a:rPr>
              <a:t>Select Option 3 "Education &amp; Training", then Option 1 “Navy College, Tuition Assistance and Counseling”</a:t>
            </a:r>
            <a:endParaRPr lang="en-US" sz="1800"/>
          </a:p>
          <a:p>
            <a:pPr marL="0" indent="0" algn="ctr">
              <a:buNone/>
            </a:pPr>
            <a:endParaRPr lang="en-US" sz="2000" b="1" dirty="0">
              <a:latin typeface="Calibri"/>
              <a:ea typeface="Calibri"/>
              <a:cs typeface="Calibri"/>
            </a:endParaRPr>
          </a:p>
        </p:txBody>
      </p:sp>
      <p:pic>
        <p:nvPicPr>
          <p:cNvPr id="6" name="Picture 5"/>
          <p:cNvPicPr>
            <a:picLocks noChangeAspect="1"/>
          </p:cNvPicPr>
          <p:nvPr/>
        </p:nvPicPr>
        <p:blipFill>
          <a:blip r:embed="rId3"/>
          <a:stretch>
            <a:fillRect/>
          </a:stretch>
        </p:blipFill>
        <p:spPr>
          <a:xfrm>
            <a:off x="242455" y="172229"/>
            <a:ext cx="1298827" cy="1266653"/>
          </a:xfrm>
          <a:prstGeom prst="rect">
            <a:avLst/>
          </a:prstGeom>
        </p:spPr>
      </p:pic>
    </p:spTree>
    <p:extLst>
      <p:ext uri="{BB962C8B-B14F-4D97-AF65-F5344CB8AC3E}">
        <p14:creationId xmlns:p14="http://schemas.microsoft.com/office/powerpoint/2010/main" val="33405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FB3F4-176A-5235-F180-1A29DED264B9}"/>
              </a:ext>
            </a:extLst>
          </p:cNvPr>
          <p:cNvSpPr>
            <a:spLocks noGrp="1"/>
          </p:cNvSpPr>
          <p:nvPr>
            <p:ph idx="1"/>
          </p:nvPr>
        </p:nvSpPr>
        <p:spPr>
          <a:xfrm>
            <a:off x="2715491" y="1541607"/>
            <a:ext cx="6761019" cy="4351338"/>
          </a:xfrm>
        </p:spPr>
        <p:txBody>
          <a:bodyPr vert="horz" lIns="91440" tIns="45720" rIns="91440" bIns="45720" rtlCol="0" anchor="t">
            <a:normAutofit/>
          </a:bodyPr>
          <a:lstStyle/>
          <a:p>
            <a:r>
              <a:rPr lang="en-US" sz="2200" dirty="0">
                <a:latin typeface="Times New Roman"/>
                <a:ea typeface="Calibri"/>
                <a:cs typeface="Calibri"/>
              </a:rPr>
              <a:t>Degree Exploration</a:t>
            </a:r>
          </a:p>
          <a:p>
            <a:pPr lvl="1"/>
            <a:r>
              <a:rPr lang="en-US" sz="2200" dirty="0">
                <a:latin typeface="Times New Roman"/>
                <a:ea typeface="Calibri"/>
                <a:cs typeface="Calibri"/>
              </a:rPr>
              <a:t>Provides Sailors with various tools to research education paths, degree plans, and academic institutions</a:t>
            </a:r>
          </a:p>
          <a:p>
            <a:pPr lvl="2"/>
            <a:r>
              <a:rPr lang="en-US" sz="2200" dirty="0" err="1">
                <a:latin typeface="Times New Roman"/>
                <a:ea typeface="Calibri"/>
                <a:cs typeface="Calibri"/>
              </a:rPr>
              <a:t>CareerPath</a:t>
            </a:r>
            <a:r>
              <a:rPr lang="en-US" sz="2200" dirty="0">
                <a:latin typeface="Times New Roman"/>
                <a:ea typeface="Calibri"/>
                <a:cs typeface="Calibri"/>
              </a:rPr>
              <a:t> DECIDE</a:t>
            </a:r>
          </a:p>
          <a:p>
            <a:pPr lvl="2"/>
            <a:r>
              <a:rPr lang="en-US" sz="2200" dirty="0">
                <a:latin typeface="Times New Roman"/>
                <a:ea typeface="Calibri"/>
                <a:cs typeface="Calibri"/>
              </a:rPr>
              <a:t>Kuder Journey</a:t>
            </a:r>
          </a:p>
          <a:p>
            <a:pPr lvl="2"/>
            <a:r>
              <a:rPr lang="en-US" sz="2200" err="1">
                <a:latin typeface="Times New Roman"/>
                <a:ea typeface="Calibri"/>
                <a:cs typeface="Calibri"/>
              </a:rPr>
              <a:t>MilGears</a:t>
            </a:r>
            <a:r>
              <a:rPr lang="en-US" sz="2200" dirty="0">
                <a:latin typeface="Times New Roman"/>
                <a:ea typeface="Calibri"/>
                <a:cs typeface="Calibri"/>
              </a:rPr>
              <a:t> – Powered by COOL</a:t>
            </a:r>
          </a:p>
          <a:p>
            <a:pPr lvl="2"/>
            <a:r>
              <a:rPr lang="en-US" sz="2200" dirty="0">
                <a:latin typeface="Times New Roman"/>
                <a:ea typeface="Calibri"/>
                <a:cs typeface="Calibri"/>
              </a:rPr>
              <a:t>TA Decide</a:t>
            </a:r>
          </a:p>
          <a:p>
            <a:endParaRPr lang="en-US" dirty="0"/>
          </a:p>
        </p:txBody>
      </p:sp>
      <p:sp>
        <p:nvSpPr>
          <p:cNvPr id="4" name="Title 1">
            <a:extLst>
              <a:ext uri="{FF2B5EF4-FFF2-40B4-BE49-F238E27FC236}">
                <a16:creationId xmlns:a16="http://schemas.microsoft.com/office/drawing/2014/main" id="{96EF17A7-B479-269E-D846-2F4FEBE6C5ED}"/>
              </a:ext>
            </a:extLst>
          </p:cNvPr>
          <p:cNvSpPr>
            <a:spLocks noGrp="1"/>
          </p:cNvSpPr>
          <p:nvPr>
            <p:ph type="title"/>
          </p:nvPr>
        </p:nvSpPr>
        <p:spPr>
          <a:xfrm>
            <a:off x="7851" y="1675"/>
            <a:ext cx="12185072" cy="1325563"/>
          </a:xfrm>
        </p:spPr>
        <p:txBody>
          <a:bodyPr>
            <a:normAutofit/>
          </a:bodyPr>
          <a:lstStyle/>
          <a:p>
            <a:pPr algn="ctr"/>
            <a:r>
              <a:rPr lang="en-US" sz="3200" b="1" dirty="0">
                <a:latin typeface="Times New Roman"/>
                <a:ea typeface="Calibri"/>
                <a:cs typeface="Calibri"/>
              </a:rPr>
              <a:t>Navy College Resources </a:t>
            </a:r>
          </a:p>
        </p:txBody>
      </p:sp>
      <p:pic>
        <p:nvPicPr>
          <p:cNvPr id="5" name="Picture 4">
            <a:extLst>
              <a:ext uri="{FF2B5EF4-FFF2-40B4-BE49-F238E27FC236}">
                <a16:creationId xmlns:a16="http://schemas.microsoft.com/office/drawing/2014/main" id="{7FAC7EFA-2E6F-D8DA-0352-691E6F23039B}"/>
              </a:ext>
            </a:extLst>
          </p:cNvPr>
          <p:cNvPicPr>
            <a:picLocks noChangeAspect="1"/>
          </p:cNvPicPr>
          <p:nvPr/>
        </p:nvPicPr>
        <p:blipFill>
          <a:blip r:embed="rId3"/>
          <a:stretch>
            <a:fillRect/>
          </a:stretch>
        </p:blipFill>
        <p:spPr>
          <a:xfrm>
            <a:off x="190803" y="206325"/>
            <a:ext cx="1298561" cy="1268078"/>
          </a:xfrm>
          <a:prstGeom prst="rect">
            <a:avLst/>
          </a:prstGeom>
        </p:spPr>
      </p:pic>
    </p:spTree>
    <p:extLst>
      <p:ext uri="{BB962C8B-B14F-4D97-AF65-F5344CB8AC3E}">
        <p14:creationId xmlns:p14="http://schemas.microsoft.com/office/powerpoint/2010/main" val="480874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38F0FF-C92D-4B8B-AA8D-31556536A9E7}">
  <ds:schemaRefs>
    <ds:schemaRef ds:uri="http://schemas.microsoft.com/sharepoint/v3/contenttype/forms"/>
  </ds:schemaRefs>
</ds:datastoreItem>
</file>

<file path=customXml/itemProps2.xml><?xml version="1.0" encoding="utf-8"?>
<ds:datastoreItem xmlns:ds="http://schemas.openxmlformats.org/officeDocument/2006/customXml" ds:itemID="{3E311199-DF19-4246-9744-90D01DFFF4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af38a1-3a1c-4f86-b30f-ec0eec56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08247-A3EB-409F-ABCD-20DB69F48C98}">
  <ds:schemaRefs>
    <ds:schemaRef ds:uri="http://schemas.microsoft.com/office/2006/documentManagement/types"/>
    <ds:schemaRef ds:uri="http://www.w3.org/XML/1998/namespace"/>
    <ds:schemaRef ds:uri="http://schemas.microsoft.com/office/infopath/2007/PartnerControls"/>
    <ds:schemaRef ds:uri="http://purl.org/dc/dcmitype/"/>
    <ds:schemaRef ds:uri="0caf38a1-3a1c-4f86-b30f-ec0eec563c4d"/>
    <ds:schemaRef ds:uri="http://purl.org/dc/elements/1.1/"/>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352</TotalTime>
  <Words>6571</Words>
  <Application>Microsoft Office PowerPoint</Application>
  <PresentationFormat>Widescreen</PresentationFormat>
  <Paragraphs>580</Paragraphs>
  <Slides>33</Slides>
  <Notes>31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Aptos</vt:lpstr>
      <vt:lpstr>Aptos Display</vt:lpstr>
      <vt:lpstr>Arial</vt:lpstr>
      <vt:lpstr>Calibri</vt:lpstr>
      <vt:lpstr>Helvetica Neue</vt:lpstr>
      <vt:lpstr>Martel Sans</vt:lpstr>
      <vt:lpstr>Open Sans</vt:lpstr>
      <vt:lpstr>Roboto</vt:lpstr>
      <vt:lpstr>Rockwell</vt:lpstr>
      <vt:lpstr>Segoe UI</vt:lpstr>
      <vt:lpstr>Tahoma</vt:lpstr>
      <vt:lpstr>Times New Roman</vt:lpstr>
      <vt:lpstr>Wingdings</vt:lpstr>
      <vt:lpstr>Office Theme</vt:lpstr>
      <vt:lpstr>PowerPoint Presentation</vt:lpstr>
      <vt:lpstr>Enabling Objectives</vt:lpstr>
      <vt:lpstr>Enabling Objectives</vt:lpstr>
      <vt:lpstr>References</vt:lpstr>
      <vt:lpstr>PowerPoint Presentation</vt:lpstr>
      <vt:lpstr>Voluntary Education  (VOLED)</vt:lpstr>
      <vt:lpstr>TA/NCPACE Eligibility</vt:lpstr>
      <vt:lpstr>Navy College Resources</vt:lpstr>
      <vt:lpstr>Navy College Resources </vt:lpstr>
      <vt:lpstr>United States Navy Community College  (USNCC)</vt:lpstr>
      <vt:lpstr>PowerPoint Presentation</vt:lpstr>
      <vt:lpstr>Joint Service Transcript   (JST)</vt:lpstr>
      <vt:lpstr>Navy Credentialing Opportunities On-Line  (Navy COOL)</vt:lpstr>
      <vt:lpstr>Navy Credentialing Opportunities On-Line  (Navy COOL)</vt:lpstr>
      <vt:lpstr>United Services Military Apprenticeship Program  (USMAP)</vt:lpstr>
      <vt:lpstr>United Services Military Apprenticeship Program  (USMAP)</vt:lpstr>
      <vt:lpstr>DEFENSE ACTIVITY FOR NON-TRADIONAL  EDUCATION SUPPORT  (DANTES)</vt:lpstr>
      <vt:lpstr>DEFENSE ACTIVITY FOR NON-TRADIONAL  EDUCATION SUPPORT  (DANTES)</vt:lpstr>
      <vt:lpstr>My Career Advancement Account Scholarship  (MyCAA)</vt:lpstr>
      <vt:lpstr>DoD MWR Library</vt:lpstr>
      <vt:lpstr>DoD MWR Library</vt:lpstr>
      <vt:lpstr>Montgomery G.I. Bill (MGIB)</vt:lpstr>
      <vt:lpstr>Montgomery G.I. Bill (MGIB)</vt:lpstr>
      <vt:lpstr>Montgomery G.I. Bill (MGIB)</vt:lpstr>
      <vt:lpstr>Post-9/11 GI Bill</vt:lpstr>
      <vt:lpstr>Post-9/11 GI Bill</vt:lpstr>
      <vt:lpstr>Post-9/11 GI Bill</vt:lpstr>
      <vt:lpstr>Post-9/11 GI Bill</vt:lpstr>
      <vt:lpstr>Post-9/11 GI Bill</vt:lpstr>
      <vt:lpstr>Montgomery G.I. Bill vs Post-9/11 G.I. Bill  (Recap)</vt:lpstr>
      <vt:lpstr>Knowledge Check</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Opportunities</dc:title>
  <dc:creator>BUPERS</dc:creator>
  <cp:lastModifiedBy>Gallagher, Vicky A CTR USN COMNAVPERSCOM MIL TN (USA)</cp:lastModifiedBy>
  <cp:revision>573</cp:revision>
  <dcterms:created xsi:type="dcterms:W3CDTF">2025-06-01T00:52:09Z</dcterms:created>
  <dcterms:modified xsi:type="dcterms:W3CDTF">2025-12-10T14:10:22Z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